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</p:sldIdLst>
  <p:sldSz cx="7559675" cy="10691813"/>
  <p:notesSz cx="7105650" cy="10239375"/>
  <p:embeddedFontLst>
    <p:embeddedFont>
      <p:font typeface="Angsana New" pitchFamily="18" charset="-34"/>
      <p:regular r:id="rId10"/>
      <p:bold r:id="rId11"/>
      <p:italic r:id="rId12"/>
      <p:boldItalic r:id="rId13"/>
    </p:embeddedFont>
    <p:embeddedFont>
      <p:font typeface="Mitr" pitchFamily="2" charset="-34"/>
      <p:regular r:id="rId14"/>
    </p:embeddedFont>
    <p:embeddedFont>
      <p:font typeface="Cordia New" pitchFamily="34" charset="-34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  <p:embeddedFont>
      <p:font typeface="Mitr Light" charset="-34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TH SarabunPSK" pitchFamily="34" charset="-34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535"/>
    <a:srgbClr val="009854"/>
    <a:srgbClr val="453183"/>
    <a:srgbClr val="D0167B"/>
    <a:srgbClr val="00AAEC"/>
    <a:srgbClr val="283996"/>
    <a:srgbClr val="EF4136"/>
    <a:srgbClr val="2E3192"/>
    <a:srgbClr val="006738"/>
    <a:srgbClr val="C53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>
        <p:scale>
          <a:sx n="100" d="100"/>
          <a:sy n="100" d="100"/>
        </p:scale>
        <p:origin x="-972" y="109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5.jpeg"/><Relationship Id="rId3" Type="http://schemas.openxmlformats.org/officeDocument/2006/relationships/image" Target="../media/image2.png"/><Relationship Id="rId21" Type="http://schemas.openxmlformats.org/officeDocument/2006/relationships/image" Target="../media/image3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34.jpeg"/><Relationship Id="rId2" Type="http://schemas.openxmlformats.org/officeDocument/2006/relationships/image" Target="../media/image27.jpg"/><Relationship Id="rId16" Type="http://schemas.openxmlformats.org/officeDocument/2006/relationships/image" Target="../media/image1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2.jpeg"/><Relationship Id="rId10" Type="http://schemas.openxmlformats.org/officeDocument/2006/relationships/image" Target="../media/image9.png"/><Relationship Id="rId19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5.jpeg"/><Relationship Id="rId3" Type="http://schemas.openxmlformats.org/officeDocument/2006/relationships/image" Target="../media/image2.png"/><Relationship Id="rId21" Type="http://schemas.openxmlformats.org/officeDocument/2006/relationships/image" Target="../media/image3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34.jpeg"/><Relationship Id="rId2" Type="http://schemas.openxmlformats.org/officeDocument/2006/relationships/image" Target="../media/image27.jpg"/><Relationship Id="rId16" Type="http://schemas.openxmlformats.org/officeDocument/2006/relationships/image" Target="../media/image1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2.jpeg"/><Relationship Id="rId10" Type="http://schemas.openxmlformats.org/officeDocument/2006/relationships/image" Target="../media/image9.png"/><Relationship Id="rId19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44.jpeg"/><Relationship Id="rId3" Type="http://schemas.openxmlformats.org/officeDocument/2006/relationships/image" Target="../media/image2.png"/><Relationship Id="rId21" Type="http://schemas.openxmlformats.org/officeDocument/2006/relationships/image" Target="../media/image39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43.jpeg"/><Relationship Id="rId2" Type="http://schemas.openxmlformats.org/officeDocument/2006/relationships/image" Target="../media/image36.jpeg"/><Relationship Id="rId16" Type="http://schemas.openxmlformats.org/officeDocument/2006/relationships/image" Target="../media/image15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2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1.jpeg"/><Relationship Id="rId10" Type="http://schemas.openxmlformats.org/officeDocument/2006/relationships/image" Target="../media/image9.png"/><Relationship Id="rId19" Type="http://schemas.openxmlformats.org/officeDocument/2006/relationships/image" Target="../media/image37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3.jpeg"/><Relationship Id="rId3" Type="http://schemas.openxmlformats.org/officeDocument/2006/relationships/image" Target="../media/image2.png"/><Relationship Id="rId21" Type="http://schemas.openxmlformats.org/officeDocument/2006/relationships/image" Target="../media/image48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52.jpeg"/><Relationship Id="rId2" Type="http://schemas.openxmlformats.org/officeDocument/2006/relationships/image" Target="../media/image45.jpeg"/><Relationship Id="rId16" Type="http://schemas.openxmlformats.org/officeDocument/2006/relationships/image" Target="../media/image15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51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0.jpeg"/><Relationship Id="rId10" Type="http://schemas.openxmlformats.org/officeDocument/2006/relationships/image" Target="../media/image9.png"/><Relationship Id="rId19" Type="http://schemas.openxmlformats.org/officeDocument/2006/relationships/image" Target="../media/image46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62.jpeg"/><Relationship Id="rId3" Type="http://schemas.openxmlformats.org/officeDocument/2006/relationships/image" Target="../media/image2.png"/><Relationship Id="rId21" Type="http://schemas.openxmlformats.org/officeDocument/2006/relationships/image" Target="../media/image57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61.jpeg"/><Relationship Id="rId2" Type="http://schemas.openxmlformats.org/officeDocument/2006/relationships/image" Target="../media/image54.jpeg"/><Relationship Id="rId16" Type="http://schemas.openxmlformats.org/officeDocument/2006/relationships/image" Target="../media/image15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6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9.jpeg"/><Relationship Id="rId10" Type="http://schemas.openxmlformats.org/officeDocument/2006/relationships/image" Target="../media/image9.png"/><Relationship Id="rId19" Type="http://schemas.openxmlformats.org/officeDocument/2006/relationships/image" Target="../media/image55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66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63.jpg"/><Relationship Id="rId16" Type="http://schemas.openxmlformats.org/officeDocument/2006/relationships/image" Target="../media/image15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68.jpg"/><Relationship Id="rId10" Type="http://schemas.openxmlformats.org/officeDocument/2006/relationships/image" Target="../media/image9.png"/><Relationship Id="rId19" Type="http://schemas.openxmlformats.org/officeDocument/2006/relationships/image" Target="../media/image64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6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7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69.jpg"/><Relationship Id="rId16" Type="http://schemas.openxmlformats.org/officeDocument/2006/relationships/image" Target="../media/image15.jpe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74.jpeg"/><Relationship Id="rId10" Type="http://schemas.openxmlformats.org/officeDocument/2006/relationships/image" Target="../media/image9.png"/><Relationship Id="rId19" Type="http://schemas.openxmlformats.org/officeDocument/2006/relationships/image" Target="../media/image7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7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รูปภาพ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14" y="7566947"/>
            <a:ext cx="1520376" cy="113976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802B4D4-8EB7-4248-B8D8-A09F77B6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9"/>
          <a:stretch/>
        </p:blipFill>
        <p:spPr>
          <a:xfrm>
            <a:off x="0" y="1420"/>
            <a:ext cx="7559675" cy="308814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6FCF9BDE-35EE-4BA8-81EA-54811D42B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4"/>
          <a:stretch/>
        </p:blipFill>
        <p:spPr>
          <a:xfrm>
            <a:off x="0" y="8007926"/>
            <a:ext cx="7559675" cy="26824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DD6E172A-9DB1-463B-9358-E0B5EED55F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9"/>
          <a:stretch/>
        </p:blipFill>
        <p:spPr>
          <a:xfrm>
            <a:off x="0" y="1420"/>
            <a:ext cx="7559675" cy="27279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AF53E8-C8DB-4251-8793-93F0FCF77C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6"/>
          <a:stretch/>
        </p:blipFill>
        <p:spPr>
          <a:xfrm>
            <a:off x="0" y="8659090"/>
            <a:ext cx="7559675" cy="2031301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ลูกบอล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C43B1DA-FA06-451D-BC2A-6FB9FF365C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6" r="53266"/>
          <a:stretch/>
        </p:blipFill>
        <p:spPr>
          <a:xfrm>
            <a:off x="0" y="7232072"/>
            <a:ext cx="3532909" cy="34583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72610B16-BF4B-485F-9EC0-9BE75250C6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77979"/>
          <a:stretch/>
        </p:blipFill>
        <p:spPr>
          <a:xfrm>
            <a:off x="0" y="1420"/>
            <a:ext cx="7559675" cy="235385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E342787-DB75-4913-BF71-135BB7B803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153" r="72693" b="81737"/>
          <a:stretch/>
        </p:blipFill>
        <p:spPr>
          <a:xfrm>
            <a:off x="277091" y="124691"/>
            <a:ext cx="1787236" cy="1828800"/>
          </a:xfrm>
          <a:prstGeom prst="rect">
            <a:avLst/>
          </a:prstGeom>
        </p:spPr>
      </p:pic>
      <p:pic>
        <p:nvPicPr>
          <p:cNvPr id="19" name="รูปภาพ 18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2E3307EA-F7C5-4F50-9B0F-3A9C6E45FA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968" r="74892" b="83293"/>
          <a:stretch/>
        </p:blipFill>
        <p:spPr>
          <a:xfrm>
            <a:off x="457200" y="318655"/>
            <a:ext cx="1440873" cy="146858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xmlns="" id="{02E97507-A20B-4710-83F9-75AA999CCF6D}"/>
              </a:ext>
            </a:extLst>
          </p:cNvPr>
          <p:cNvSpPr txBox="1"/>
          <p:nvPr/>
        </p:nvSpPr>
        <p:spPr>
          <a:xfrm>
            <a:off x="1139327" y="10213916"/>
            <a:ext cx="642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สำนักงานเทศบาลตำบลกุด</a:t>
            </a:r>
            <a:r>
              <a:rPr lang="th-TH" sz="16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โทร.045-210989 โทรสาร.045-210988</a:t>
            </a:r>
          </a:p>
          <a:p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0CBFA798-6A2A-4331-814D-B7FCBF302E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8671" r="18445" b="89774"/>
          <a:stretch/>
        </p:blipFill>
        <p:spPr>
          <a:xfrm>
            <a:off x="2116694" y="1192202"/>
            <a:ext cx="3796146" cy="166254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BE2CEB80-5B2D-4A09-911F-0876A9CC8A87}"/>
              </a:ext>
            </a:extLst>
          </p:cNvPr>
          <p:cNvSpPr txBox="1"/>
          <p:nvPr/>
        </p:nvSpPr>
        <p:spPr>
          <a:xfrm>
            <a:off x="1766454" y="1263634"/>
            <a:ext cx="4621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4000" dirty="0" err="1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endParaRPr lang="th-TH" sz="4000" dirty="0">
              <a:solidFill>
                <a:srgbClr val="FFFF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A65C0821-D2C9-4ABE-956D-F4BE07D246DB}"/>
              </a:ext>
            </a:extLst>
          </p:cNvPr>
          <p:cNvSpPr txBox="1"/>
          <p:nvPr/>
        </p:nvSpPr>
        <p:spPr>
          <a:xfrm>
            <a:off x="1957387" y="403961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จดหมายข่าวประชาสัมพันธ์</a:t>
            </a:r>
          </a:p>
          <a:p>
            <a:pPr algn="ctr"/>
            <a:r>
              <a:rPr lang="th-TH" sz="16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ฉบับที่ 11 เดือนพฤศจิกายน พ.ศ.2565</a:t>
            </a:r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E8BC207-8968-4DBB-A6C0-C5AA056EA7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9" t="5654" r="6048" b="84459"/>
          <a:stretch/>
        </p:blipFill>
        <p:spPr>
          <a:xfrm>
            <a:off x="6124001" y="605703"/>
            <a:ext cx="978474" cy="105684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EEC2F8C-3B4E-4E54-898C-C7E7DBE43D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4" t="76444" b="13560"/>
          <a:stretch/>
        </p:blipFill>
        <p:spPr>
          <a:xfrm>
            <a:off x="6248400" y="8172450"/>
            <a:ext cx="1311275" cy="1068531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F9674736-FFD5-4A57-AE28-C3510DFA016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3" t="6937" r="3665" b="77979"/>
          <a:stretch/>
        </p:blipFill>
        <p:spPr>
          <a:xfrm>
            <a:off x="6216514" y="-135534"/>
            <a:ext cx="2005734" cy="1612323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8B059B6-56C4-4B36-9895-697CD3A095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3" t="6937" b="81738"/>
          <a:stretch/>
        </p:blipFill>
        <p:spPr>
          <a:xfrm>
            <a:off x="6456218" y="742950"/>
            <a:ext cx="1103457" cy="1210541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22" y="9349649"/>
            <a:ext cx="661924" cy="66192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36" y="9360444"/>
            <a:ext cx="633632" cy="63363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6" y="232747"/>
            <a:ext cx="1649493" cy="16494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69" y="2576940"/>
            <a:ext cx="7456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 พ.ย. 2565 เวลา 08.30 น.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พร้อมคณะ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ผู้บริหาร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เทศบาลฯ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พนักงาน เจ้าหน้าที่เทศบาลตำบลกุด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พร้อมอาจารย์นักศึกษาจากวิทยาลัยเทคนิค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ตำรวจจากกองร้อยตำรวจตระเวนชายแดนที่ 226 ร่วมด้วย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ช่วยกัน</a:t>
            </a:r>
            <a:r>
              <a:rPr lang="en-US" sz="180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>
                <a:latin typeface="TH SarabunPSK" pitchFamily="34" charset="-34"/>
                <a:cs typeface="TH SarabunPSK" pitchFamily="34" charset="-34"/>
              </a:rPr>
              <a:t>Big Cleaning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Day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ฟื้นฟู สนับสนุนการขนกระสอบทรายไปยังศูนย์พัฒนาเด็กเล็กในสังกัดเทศบาล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ทั่ง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ศูนย์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กวาดทำความ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สะอาด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เก็บขยะบริเวณโซน บริเวณโดยรอบ สำนักงานเทศบาลตำบลกุด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ทั้งหมด ให้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สะอาดสวยงาม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dirty="0">
                <a:latin typeface="TH SarabunPSK" pitchFamily="34" charset="-34"/>
                <a:cs typeface="TH SarabunPSK" pitchFamily="34" charset="-34"/>
              </a:rPr>
            </a:b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6" y="3985284"/>
            <a:ext cx="1862689" cy="1245962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1" y="4016262"/>
            <a:ext cx="1971417" cy="1245962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67" y="4016262"/>
            <a:ext cx="2015767" cy="1245962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9" y="5308484"/>
            <a:ext cx="1882486" cy="1058692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0" y="5319618"/>
            <a:ext cx="1971417" cy="104755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66" y="5308484"/>
            <a:ext cx="2015767" cy="10468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050" y="6368879"/>
            <a:ext cx="7540625" cy="180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3 พฤศจิกายน พ.ศ.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2565 เทศบาล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ศูนย์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พัฒนาเด็กเล็กในสังกัดเทศบาลตำบลกุด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ทั้ง 4 ศูนย์ ได้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ติดตั้งถังขยะเปียก ขยะอินทรีย์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และคุณครู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ได้ให้ความรู้และฝึกการสร้างนิสัยให้กับเด็กๆในการ รู้จัก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การเเยก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ขยะ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เปียก ขยะ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อินทรีย์ เพื่อลดโลกร้อน ซึ่งเป็นสาเหตุของโลกร้อน และเป็นการปลูกฝังให้เด็กรู้จักแยกขยะสร้างจิตสำนึกที่ดีในการทิ้งขยะ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ให้กับเด็กนักเรียน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pic>
        <p:nvPicPr>
          <p:cNvPr id="33" name="รูปภาพ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9" y="7574938"/>
            <a:ext cx="1490952" cy="1118214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39" y="7574938"/>
            <a:ext cx="1502211" cy="1126913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30" y="7566947"/>
            <a:ext cx="1512262" cy="11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0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รูปภาพ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1" y="7099077"/>
            <a:ext cx="2040295" cy="148115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802B4D4-8EB7-4248-B8D8-A09F77B6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9"/>
          <a:stretch/>
        </p:blipFill>
        <p:spPr>
          <a:xfrm>
            <a:off x="0" y="1420"/>
            <a:ext cx="7559675" cy="308814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6FCF9BDE-35EE-4BA8-81EA-54811D42B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4"/>
          <a:stretch/>
        </p:blipFill>
        <p:spPr>
          <a:xfrm>
            <a:off x="0" y="8007926"/>
            <a:ext cx="7559675" cy="26824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DD6E172A-9DB1-463B-9358-E0B5EED55F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9"/>
          <a:stretch/>
        </p:blipFill>
        <p:spPr>
          <a:xfrm>
            <a:off x="0" y="1420"/>
            <a:ext cx="7559675" cy="27279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AF53E8-C8DB-4251-8793-93F0FCF77C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6"/>
          <a:stretch/>
        </p:blipFill>
        <p:spPr>
          <a:xfrm>
            <a:off x="0" y="8659090"/>
            <a:ext cx="7559675" cy="2031301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ลูกบอล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C43B1DA-FA06-451D-BC2A-6FB9FF365C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6" r="53266"/>
          <a:stretch/>
        </p:blipFill>
        <p:spPr>
          <a:xfrm>
            <a:off x="0" y="7232072"/>
            <a:ext cx="3532909" cy="34583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72610B16-BF4B-485F-9EC0-9BE75250C6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77979"/>
          <a:stretch/>
        </p:blipFill>
        <p:spPr>
          <a:xfrm>
            <a:off x="0" y="1420"/>
            <a:ext cx="7559675" cy="235385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E342787-DB75-4913-BF71-135BB7B803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153" r="72693" b="81737"/>
          <a:stretch/>
        </p:blipFill>
        <p:spPr>
          <a:xfrm>
            <a:off x="277091" y="124691"/>
            <a:ext cx="1787236" cy="1828800"/>
          </a:xfrm>
          <a:prstGeom prst="rect">
            <a:avLst/>
          </a:prstGeom>
        </p:spPr>
      </p:pic>
      <p:pic>
        <p:nvPicPr>
          <p:cNvPr id="19" name="รูปภาพ 18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2E3307EA-F7C5-4F50-9B0F-3A9C6E45FA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968" r="74892" b="83293"/>
          <a:stretch/>
        </p:blipFill>
        <p:spPr>
          <a:xfrm>
            <a:off x="457200" y="318655"/>
            <a:ext cx="1440873" cy="146858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xmlns="" id="{02E97507-A20B-4710-83F9-75AA999CCF6D}"/>
              </a:ext>
            </a:extLst>
          </p:cNvPr>
          <p:cNvSpPr txBox="1"/>
          <p:nvPr/>
        </p:nvSpPr>
        <p:spPr>
          <a:xfrm>
            <a:off x="1139327" y="10213916"/>
            <a:ext cx="642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สำนักงานเทศบาลตำบลกุด</a:t>
            </a:r>
            <a:r>
              <a:rPr lang="th-TH" sz="16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โทร.045-210989 โทรสาร.045-210988</a:t>
            </a:r>
          </a:p>
          <a:p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0CBFA798-6A2A-4331-814D-B7FCBF302E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8671" r="18445" b="89774"/>
          <a:stretch/>
        </p:blipFill>
        <p:spPr>
          <a:xfrm>
            <a:off x="2116694" y="1192202"/>
            <a:ext cx="3796146" cy="166254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BE2CEB80-5B2D-4A09-911F-0876A9CC8A87}"/>
              </a:ext>
            </a:extLst>
          </p:cNvPr>
          <p:cNvSpPr txBox="1"/>
          <p:nvPr/>
        </p:nvSpPr>
        <p:spPr>
          <a:xfrm>
            <a:off x="1766454" y="1263634"/>
            <a:ext cx="4621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4000" dirty="0" err="1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endParaRPr lang="th-TH" sz="4000" dirty="0">
              <a:solidFill>
                <a:srgbClr val="FFFF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A65C0821-D2C9-4ABE-956D-F4BE07D246DB}"/>
              </a:ext>
            </a:extLst>
          </p:cNvPr>
          <p:cNvSpPr txBox="1"/>
          <p:nvPr/>
        </p:nvSpPr>
        <p:spPr>
          <a:xfrm>
            <a:off x="1957387" y="403961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จดหมายข่าวประชาสัมพันธ์</a:t>
            </a:r>
          </a:p>
          <a:p>
            <a:pPr algn="ctr"/>
            <a:r>
              <a:rPr lang="th-TH" sz="16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ฉบับที่ 11 เดือนพฤศจิกายน พ.ศ.2565</a:t>
            </a:r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E8BC207-8968-4DBB-A6C0-C5AA056EA7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9" t="5654" r="6048" b="84459"/>
          <a:stretch/>
        </p:blipFill>
        <p:spPr>
          <a:xfrm>
            <a:off x="6124001" y="605703"/>
            <a:ext cx="978474" cy="105684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EEC2F8C-3B4E-4E54-898C-C7E7DBE43D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4" t="76444" b="13560"/>
          <a:stretch/>
        </p:blipFill>
        <p:spPr>
          <a:xfrm>
            <a:off x="6248400" y="8172450"/>
            <a:ext cx="1311275" cy="1068531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F9674736-FFD5-4A57-AE28-C3510DFA016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3" t="6937" r="3665" b="77979"/>
          <a:stretch/>
        </p:blipFill>
        <p:spPr>
          <a:xfrm>
            <a:off x="6216514" y="-135534"/>
            <a:ext cx="2005734" cy="1612323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8B059B6-56C4-4B36-9895-697CD3A095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3" t="6937" b="81738"/>
          <a:stretch/>
        </p:blipFill>
        <p:spPr>
          <a:xfrm>
            <a:off x="6456218" y="742950"/>
            <a:ext cx="1103457" cy="1210541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22" y="9349649"/>
            <a:ext cx="661924" cy="66192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36" y="9360444"/>
            <a:ext cx="633632" cy="63363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6" y="232747"/>
            <a:ext cx="1649493" cy="16494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69" y="2576940"/>
            <a:ext cx="7456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7 พฤศจิกายน 2565 เวลา 11.00 น.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นายธฤติ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ประสานสอน ผู้ตรวจราชการกระทรวงศึกษาธิการ พร้อมด้วยคณะ มอบของช่วยเหลือผู้ประสบภัยน้ำท่วม โดยมีนายมนตรี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พร้อมด้วยนายประสงค์ แพทย์เพียร ที่ปรึกษานายกเทศมนตรีตำบลกุด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นาย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ปลัดเทศบาลฯ สมาชิกสภาเทศบาลฯ กำนัน ผู้ใหญ่บ้าน พนักงานเจ้าหน้าที่เทศบาลตำบลกุด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ร่วมต้อนรับและร่วมมอบถุงยังชีพ ณ หมู่ 9 บ้านดอนสำราญ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123264"/>
            <a:ext cx="2244725" cy="1448861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81" y="4123264"/>
            <a:ext cx="2245670" cy="1448861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672458"/>
            <a:ext cx="2241555" cy="1337942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81" y="5662933"/>
            <a:ext cx="2245669" cy="1347467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2" y="4123264"/>
            <a:ext cx="2033873" cy="1448862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1" y="5691508"/>
            <a:ext cx="2040295" cy="1318892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7093610"/>
            <a:ext cx="2249057" cy="1486622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80" y="7093610"/>
            <a:ext cx="2245669" cy="14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2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รูปภาพ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1" y="7099077"/>
            <a:ext cx="2040295" cy="148115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802B4D4-8EB7-4248-B8D8-A09F77B6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9"/>
          <a:stretch/>
        </p:blipFill>
        <p:spPr>
          <a:xfrm>
            <a:off x="0" y="1420"/>
            <a:ext cx="7559675" cy="308814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6FCF9BDE-35EE-4BA8-81EA-54811D42B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4"/>
          <a:stretch/>
        </p:blipFill>
        <p:spPr>
          <a:xfrm>
            <a:off x="0" y="8007926"/>
            <a:ext cx="7559675" cy="26824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DD6E172A-9DB1-463B-9358-E0B5EED55F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9"/>
          <a:stretch/>
        </p:blipFill>
        <p:spPr>
          <a:xfrm>
            <a:off x="0" y="1420"/>
            <a:ext cx="7559675" cy="27279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AF53E8-C8DB-4251-8793-93F0FCF77C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6"/>
          <a:stretch/>
        </p:blipFill>
        <p:spPr>
          <a:xfrm>
            <a:off x="0" y="8659090"/>
            <a:ext cx="7559675" cy="2031301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ลูกบอล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C43B1DA-FA06-451D-BC2A-6FB9FF365C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6" r="53266"/>
          <a:stretch/>
        </p:blipFill>
        <p:spPr>
          <a:xfrm>
            <a:off x="0" y="7232072"/>
            <a:ext cx="3532909" cy="34583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72610B16-BF4B-485F-9EC0-9BE75250C6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77979"/>
          <a:stretch/>
        </p:blipFill>
        <p:spPr>
          <a:xfrm>
            <a:off x="0" y="1420"/>
            <a:ext cx="7559675" cy="235385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E342787-DB75-4913-BF71-135BB7B803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153" r="72693" b="81737"/>
          <a:stretch/>
        </p:blipFill>
        <p:spPr>
          <a:xfrm>
            <a:off x="277091" y="124691"/>
            <a:ext cx="1787236" cy="1828800"/>
          </a:xfrm>
          <a:prstGeom prst="rect">
            <a:avLst/>
          </a:prstGeom>
        </p:spPr>
      </p:pic>
      <p:pic>
        <p:nvPicPr>
          <p:cNvPr id="19" name="รูปภาพ 18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2E3307EA-F7C5-4F50-9B0F-3A9C6E45FA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968" r="74892" b="83293"/>
          <a:stretch/>
        </p:blipFill>
        <p:spPr>
          <a:xfrm>
            <a:off x="457200" y="318655"/>
            <a:ext cx="1440873" cy="146858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xmlns="" id="{02E97507-A20B-4710-83F9-75AA999CCF6D}"/>
              </a:ext>
            </a:extLst>
          </p:cNvPr>
          <p:cNvSpPr txBox="1"/>
          <p:nvPr/>
        </p:nvSpPr>
        <p:spPr>
          <a:xfrm>
            <a:off x="1139327" y="10213916"/>
            <a:ext cx="642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สำนักงานเทศบาลตำบลกุด</a:t>
            </a:r>
            <a:r>
              <a:rPr lang="th-TH" sz="16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โทร.045-210989 โทรสาร.045-210988</a:t>
            </a:r>
          </a:p>
          <a:p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0CBFA798-6A2A-4331-814D-B7FCBF302E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8671" r="18445" b="89774"/>
          <a:stretch/>
        </p:blipFill>
        <p:spPr>
          <a:xfrm>
            <a:off x="2116694" y="1192202"/>
            <a:ext cx="3796146" cy="166254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BE2CEB80-5B2D-4A09-911F-0876A9CC8A87}"/>
              </a:ext>
            </a:extLst>
          </p:cNvPr>
          <p:cNvSpPr txBox="1"/>
          <p:nvPr/>
        </p:nvSpPr>
        <p:spPr>
          <a:xfrm>
            <a:off x="1766454" y="1263634"/>
            <a:ext cx="4621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4000" dirty="0" err="1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endParaRPr lang="th-TH" sz="4000" dirty="0">
              <a:solidFill>
                <a:srgbClr val="FFFF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A65C0821-D2C9-4ABE-956D-F4BE07D246DB}"/>
              </a:ext>
            </a:extLst>
          </p:cNvPr>
          <p:cNvSpPr txBox="1"/>
          <p:nvPr/>
        </p:nvSpPr>
        <p:spPr>
          <a:xfrm>
            <a:off x="1957387" y="403961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จดหมายข่าวประชาสัมพันธ์</a:t>
            </a:r>
          </a:p>
          <a:p>
            <a:pPr algn="ctr"/>
            <a:r>
              <a:rPr lang="th-TH" sz="16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ฉบับที่ 11 เดือนพฤศจิกายน พ.ศ.2565</a:t>
            </a:r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E8BC207-8968-4DBB-A6C0-C5AA056EA7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9" t="5654" r="6048" b="84459"/>
          <a:stretch/>
        </p:blipFill>
        <p:spPr>
          <a:xfrm>
            <a:off x="6124001" y="605703"/>
            <a:ext cx="978474" cy="105684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EEC2F8C-3B4E-4E54-898C-C7E7DBE43D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4" t="76444" b="13560"/>
          <a:stretch/>
        </p:blipFill>
        <p:spPr>
          <a:xfrm>
            <a:off x="6248400" y="8172450"/>
            <a:ext cx="1311275" cy="1068531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F9674736-FFD5-4A57-AE28-C3510DFA016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3" t="6937" r="3665" b="77979"/>
          <a:stretch/>
        </p:blipFill>
        <p:spPr>
          <a:xfrm>
            <a:off x="6216514" y="-135534"/>
            <a:ext cx="2005734" cy="1612323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8B059B6-56C4-4B36-9895-697CD3A095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3" t="6937" b="81738"/>
          <a:stretch/>
        </p:blipFill>
        <p:spPr>
          <a:xfrm>
            <a:off x="6456218" y="742950"/>
            <a:ext cx="1103457" cy="1210541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22" y="9349649"/>
            <a:ext cx="661924" cy="66192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36" y="9360444"/>
            <a:ext cx="633632" cy="63363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6" y="232747"/>
            <a:ext cx="1649493" cy="16494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69" y="2576940"/>
            <a:ext cx="7456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7 พฤศจิกายน 2565 เวลา 11.00 น.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นายธฤติ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ประสานสอน ผู้ตรวจราชการกระทรวงศึกษาธิการ พร้อมด้วยคณะ มอบของช่วยเหลือผู้ประสบภัยน้ำท่วม โดยมีนายมนตรี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พร้อมด้วยนายประสงค์ แพทย์เพียร ที่ปรึกษานายกเทศมนตรีตำบลกุด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นาย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ปลัดเทศบาลฯ สมาชิกสภาเทศบาลฯ กำนัน ผู้ใหญ่บ้าน พนักงานเจ้าหน้าที่เทศบาลตำบลกุด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ร่วมต้อนรับและร่วมมอบถุงยังชีพ ณ หมู่ 9 บ้านดอนสำราญ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123264"/>
            <a:ext cx="2244725" cy="1448861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81" y="4123264"/>
            <a:ext cx="2245670" cy="1448861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672458"/>
            <a:ext cx="2241555" cy="1337942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81" y="5662933"/>
            <a:ext cx="2245669" cy="1347467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2" y="4123264"/>
            <a:ext cx="2033873" cy="1448862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1" y="5691508"/>
            <a:ext cx="2040295" cy="1318892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7093610"/>
            <a:ext cx="2249057" cy="1486622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80" y="7093610"/>
            <a:ext cx="2245669" cy="14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7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รูปภาพ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49" y="7543421"/>
            <a:ext cx="1757491" cy="131811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802B4D4-8EB7-4248-B8D8-A09F77B6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9"/>
          <a:stretch/>
        </p:blipFill>
        <p:spPr>
          <a:xfrm>
            <a:off x="0" y="1420"/>
            <a:ext cx="7559675" cy="308814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6FCF9BDE-35EE-4BA8-81EA-54811D42B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4"/>
          <a:stretch/>
        </p:blipFill>
        <p:spPr>
          <a:xfrm>
            <a:off x="0" y="8007926"/>
            <a:ext cx="7559675" cy="26824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DD6E172A-9DB1-463B-9358-E0B5EED55F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9"/>
          <a:stretch/>
        </p:blipFill>
        <p:spPr>
          <a:xfrm>
            <a:off x="0" y="1420"/>
            <a:ext cx="7559675" cy="27279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AF53E8-C8DB-4251-8793-93F0FCF77C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6"/>
          <a:stretch/>
        </p:blipFill>
        <p:spPr>
          <a:xfrm>
            <a:off x="0" y="8659090"/>
            <a:ext cx="7559675" cy="2031301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ลูกบอล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C43B1DA-FA06-451D-BC2A-6FB9FF365C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6" r="53266"/>
          <a:stretch/>
        </p:blipFill>
        <p:spPr>
          <a:xfrm>
            <a:off x="0" y="7232072"/>
            <a:ext cx="3532909" cy="34583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72610B16-BF4B-485F-9EC0-9BE75250C6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77979"/>
          <a:stretch/>
        </p:blipFill>
        <p:spPr>
          <a:xfrm>
            <a:off x="0" y="1420"/>
            <a:ext cx="7559675" cy="235385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E342787-DB75-4913-BF71-135BB7B803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153" r="72693" b="81737"/>
          <a:stretch/>
        </p:blipFill>
        <p:spPr>
          <a:xfrm>
            <a:off x="277091" y="124691"/>
            <a:ext cx="1787236" cy="1828800"/>
          </a:xfrm>
          <a:prstGeom prst="rect">
            <a:avLst/>
          </a:prstGeom>
        </p:spPr>
      </p:pic>
      <p:pic>
        <p:nvPicPr>
          <p:cNvPr id="19" name="รูปภาพ 18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2E3307EA-F7C5-4F50-9B0F-3A9C6E45FA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968" r="74892" b="83293"/>
          <a:stretch/>
        </p:blipFill>
        <p:spPr>
          <a:xfrm>
            <a:off x="457200" y="318655"/>
            <a:ext cx="1440873" cy="146858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xmlns="" id="{02E97507-A20B-4710-83F9-75AA999CCF6D}"/>
              </a:ext>
            </a:extLst>
          </p:cNvPr>
          <p:cNvSpPr txBox="1"/>
          <p:nvPr/>
        </p:nvSpPr>
        <p:spPr>
          <a:xfrm>
            <a:off x="1139327" y="10213916"/>
            <a:ext cx="642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สำนักงานเทศบาลตำบลกุด</a:t>
            </a:r>
            <a:r>
              <a:rPr lang="th-TH" sz="16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โทร.045-210989 โทรสาร.045-210988</a:t>
            </a:r>
          </a:p>
          <a:p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0CBFA798-6A2A-4331-814D-B7FCBF302E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8671" r="18445" b="89774"/>
          <a:stretch/>
        </p:blipFill>
        <p:spPr>
          <a:xfrm>
            <a:off x="2116694" y="1192202"/>
            <a:ext cx="3796146" cy="166254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BE2CEB80-5B2D-4A09-911F-0876A9CC8A87}"/>
              </a:ext>
            </a:extLst>
          </p:cNvPr>
          <p:cNvSpPr txBox="1"/>
          <p:nvPr/>
        </p:nvSpPr>
        <p:spPr>
          <a:xfrm>
            <a:off x="1766454" y="1263634"/>
            <a:ext cx="4621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4000" dirty="0" err="1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endParaRPr lang="th-TH" sz="4000" dirty="0">
              <a:solidFill>
                <a:srgbClr val="FFFF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A65C0821-D2C9-4ABE-956D-F4BE07D246DB}"/>
              </a:ext>
            </a:extLst>
          </p:cNvPr>
          <p:cNvSpPr txBox="1"/>
          <p:nvPr/>
        </p:nvSpPr>
        <p:spPr>
          <a:xfrm>
            <a:off x="1957387" y="403961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จดหมายข่าวประชาสัมพันธ์</a:t>
            </a:r>
          </a:p>
          <a:p>
            <a:pPr algn="ctr"/>
            <a:r>
              <a:rPr lang="th-TH" sz="16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ฉบับที่ 11 เดือนพฤศจิกายน พ.ศ.2565</a:t>
            </a:r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E8BC207-8968-4DBB-A6C0-C5AA056EA7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9" t="5654" r="6048" b="84459"/>
          <a:stretch/>
        </p:blipFill>
        <p:spPr>
          <a:xfrm>
            <a:off x="6124001" y="605703"/>
            <a:ext cx="978474" cy="105684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EEC2F8C-3B4E-4E54-898C-C7E7DBE43D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4" t="76444" b="13560"/>
          <a:stretch/>
        </p:blipFill>
        <p:spPr>
          <a:xfrm>
            <a:off x="6248400" y="8172450"/>
            <a:ext cx="1311275" cy="1068531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F9674736-FFD5-4A57-AE28-C3510DFA016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3" t="6937" r="3665" b="77979"/>
          <a:stretch/>
        </p:blipFill>
        <p:spPr>
          <a:xfrm>
            <a:off x="6216514" y="-135534"/>
            <a:ext cx="2005734" cy="1612323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8B059B6-56C4-4B36-9895-697CD3A095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3" t="6937" b="81738"/>
          <a:stretch/>
        </p:blipFill>
        <p:spPr>
          <a:xfrm>
            <a:off x="6456218" y="742950"/>
            <a:ext cx="1103457" cy="1210541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22" y="9349649"/>
            <a:ext cx="661924" cy="66192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36" y="9360444"/>
            <a:ext cx="633632" cy="63363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6" y="232747"/>
            <a:ext cx="1649493" cy="16494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35" y="2607848"/>
            <a:ext cx="7456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8 พฤศจิกายน 2565 เวลา 09.30 น.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พร้อมด้วยคณะผู้บริหารฯ และพนักงาน เจ้าหน้าที่เทศบาลตำบลกุด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ร่วมจัดทำเสวียนต้นไม้และจัดทำถังขยะเปียกลดโลกร้อนในครัวเรือน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3" y="3541812"/>
            <a:ext cx="2543670" cy="143081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90" y="3558480"/>
            <a:ext cx="2497105" cy="1404621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96" y="3568005"/>
            <a:ext cx="1943903" cy="1404621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9" y="5054843"/>
            <a:ext cx="2552533" cy="126975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96" y="5054843"/>
            <a:ext cx="1920876" cy="1269758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90" y="5054843"/>
            <a:ext cx="2497105" cy="12697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835" y="6334127"/>
            <a:ext cx="7456003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9 พฤศจิกายน 2565 เวลา 10 .00 น.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นายมนตรี ศรีคำภา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นายกเทศมนตรี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ดำเนินการติดตั้งถังขยะเปียกขยะอินทรีย์ในครัวเรือน ณ บ้านพัก เพื่อเป็นต้นแบบและเพื่อฝึกการสร้างนิสัยการแยกขยะเปียกขยะอินทรีย์ เพื่อลดโลกร้อน ซึ่งเป็นสาเหตุของโลกร้อนพร้อมเป็นการปลูกฝังสร้างจิตสำนึกที่ดีในการทิ้ง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ขยะ ณ บ้านห้วยไผ่ 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dirty="0"/>
          </a:p>
        </p:txBody>
      </p:sp>
      <p:pic>
        <p:nvPicPr>
          <p:cNvPr id="36" name="รูปภาพ 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1" y="7543421"/>
            <a:ext cx="1779011" cy="1334258"/>
          </a:xfrm>
          <a:prstGeom prst="rect">
            <a:avLst/>
          </a:prstGeom>
        </p:spPr>
      </p:pic>
      <p:pic>
        <p:nvPicPr>
          <p:cNvPr id="42" name="รูปภาพ 4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69" y="7543421"/>
            <a:ext cx="1778610" cy="13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4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06" y="7232073"/>
            <a:ext cx="2008380" cy="141825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802B4D4-8EB7-4248-B8D8-A09F77B6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9"/>
          <a:stretch/>
        </p:blipFill>
        <p:spPr>
          <a:xfrm>
            <a:off x="0" y="1420"/>
            <a:ext cx="7559675" cy="308814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6FCF9BDE-35EE-4BA8-81EA-54811D42B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4"/>
          <a:stretch/>
        </p:blipFill>
        <p:spPr>
          <a:xfrm>
            <a:off x="0" y="8007926"/>
            <a:ext cx="7559675" cy="26824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DD6E172A-9DB1-463B-9358-E0B5EED55F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9"/>
          <a:stretch/>
        </p:blipFill>
        <p:spPr>
          <a:xfrm>
            <a:off x="0" y="1420"/>
            <a:ext cx="7559675" cy="27279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AF53E8-C8DB-4251-8793-93F0FCF77C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6"/>
          <a:stretch/>
        </p:blipFill>
        <p:spPr>
          <a:xfrm>
            <a:off x="0" y="8659090"/>
            <a:ext cx="7559675" cy="2031301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ลูกบอล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C43B1DA-FA06-451D-BC2A-6FB9FF365C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6" r="53266"/>
          <a:stretch/>
        </p:blipFill>
        <p:spPr>
          <a:xfrm>
            <a:off x="0" y="7232072"/>
            <a:ext cx="3532909" cy="34583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72610B16-BF4B-485F-9EC0-9BE75250C6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77979"/>
          <a:stretch/>
        </p:blipFill>
        <p:spPr>
          <a:xfrm>
            <a:off x="0" y="1420"/>
            <a:ext cx="7559675" cy="235385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E342787-DB75-4913-BF71-135BB7B803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153" r="72693" b="81737"/>
          <a:stretch/>
        </p:blipFill>
        <p:spPr>
          <a:xfrm>
            <a:off x="277091" y="124691"/>
            <a:ext cx="1787236" cy="1828800"/>
          </a:xfrm>
          <a:prstGeom prst="rect">
            <a:avLst/>
          </a:prstGeom>
        </p:spPr>
      </p:pic>
      <p:pic>
        <p:nvPicPr>
          <p:cNvPr id="19" name="รูปภาพ 18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2E3307EA-F7C5-4F50-9B0F-3A9C6E45FA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968" r="74892" b="83293"/>
          <a:stretch/>
        </p:blipFill>
        <p:spPr>
          <a:xfrm>
            <a:off x="457200" y="318655"/>
            <a:ext cx="1440873" cy="146858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xmlns="" id="{02E97507-A20B-4710-83F9-75AA999CCF6D}"/>
              </a:ext>
            </a:extLst>
          </p:cNvPr>
          <p:cNvSpPr txBox="1"/>
          <p:nvPr/>
        </p:nvSpPr>
        <p:spPr>
          <a:xfrm>
            <a:off x="1139327" y="10213916"/>
            <a:ext cx="642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สำนักงานเทศบาลตำบลกุด</a:t>
            </a:r>
            <a:r>
              <a:rPr lang="th-TH" sz="16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โทร.045-210989 โทรสาร.045-210988</a:t>
            </a:r>
          </a:p>
          <a:p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0CBFA798-6A2A-4331-814D-B7FCBF302E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8671" r="18445" b="89774"/>
          <a:stretch/>
        </p:blipFill>
        <p:spPr>
          <a:xfrm>
            <a:off x="2116694" y="1192202"/>
            <a:ext cx="3796146" cy="166254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BE2CEB80-5B2D-4A09-911F-0876A9CC8A87}"/>
              </a:ext>
            </a:extLst>
          </p:cNvPr>
          <p:cNvSpPr txBox="1"/>
          <p:nvPr/>
        </p:nvSpPr>
        <p:spPr>
          <a:xfrm>
            <a:off x="1766454" y="1263634"/>
            <a:ext cx="4621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4000" dirty="0" err="1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endParaRPr lang="th-TH" sz="4000" dirty="0">
              <a:solidFill>
                <a:srgbClr val="FFFF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A65C0821-D2C9-4ABE-956D-F4BE07D246DB}"/>
              </a:ext>
            </a:extLst>
          </p:cNvPr>
          <p:cNvSpPr txBox="1"/>
          <p:nvPr/>
        </p:nvSpPr>
        <p:spPr>
          <a:xfrm>
            <a:off x="1957387" y="403961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จดหมายข่าวประชาสัมพันธ์</a:t>
            </a:r>
          </a:p>
          <a:p>
            <a:pPr algn="ctr"/>
            <a:r>
              <a:rPr lang="th-TH" sz="16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ฉบับที่ 11 เดือนพฤศจิกายน พ.ศ.2565</a:t>
            </a:r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E8BC207-8968-4DBB-A6C0-C5AA056EA7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9" t="5654" r="6048" b="84459"/>
          <a:stretch/>
        </p:blipFill>
        <p:spPr>
          <a:xfrm>
            <a:off x="6124001" y="605703"/>
            <a:ext cx="978474" cy="105684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EEC2F8C-3B4E-4E54-898C-C7E7DBE43D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4" t="76444" b="13560"/>
          <a:stretch/>
        </p:blipFill>
        <p:spPr>
          <a:xfrm>
            <a:off x="6248400" y="8172450"/>
            <a:ext cx="1311275" cy="1068531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F9674736-FFD5-4A57-AE28-C3510DFA016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3" t="6937" r="3665" b="77979"/>
          <a:stretch/>
        </p:blipFill>
        <p:spPr>
          <a:xfrm>
            <a:off x="6216514" y="-135534"/>
            <a:ext cx="2005734" cy="1612323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8B059B6-56C4-4B36-9895-697CD3A095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3" t="6937" b="81738"/>
          <a:stretch/>
        </p:blipFill>
        <p:spPr>
          <a:xfrm>
            <a:off x="6456218" y="742950"/>
            <a:ext cx="1103457" cy="1210541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22" y="9349649"/>
            <a:ext cx="661924" cy="66192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36" y="9360444"/>
            <a:ext cx="633632" cy="63363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6" y="232747"/>
            <a:ext cx="1649493" cy="16494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35" y="2626898"/>
            <a:ext cx="7456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9 พฤศจิกายน พ.ศ. 2565 เวลา 08.30 น.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พร้อมคณะ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ผู้บริหารเทศบาล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ร่วม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ต้อนรับคณะอนุกรรมการฯ โดย เทศบาล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ับการประเมินประสิทธิภาพและประสิทธิผลการปฏิบัติราชการเพื่อขอรับเงินประโยชน์ตอบแทนอื่นกรณีพิเศษอันมีลักษณะเป็นเงินรางวัลประจำปี สำหรับพนักงานเทศบาล ลูกจ้างและพนักงานจ้างของเทศบาลประจำปี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งบประมาณ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พ.ศ. 2565 ณ ห้องประชุมเทศบาล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4104226"/>
            <a:ext cx="2378075" cy="1344074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90" y="4104226"/>
            <a:ext cx="2368550" cy="1344074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83" y="4104226"/>
            <a:ext cx="2016603" cy="1344074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29" y="5591173"/>
            <a:ext cx="2378075" cy="1476375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83" y="5591173"/>
            <a:ext cx="2016603" cy="1476374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5591174"/>
            <a:ext cx="2375437" cy="1476375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8" y="7232073"/>
            <a:ext cx="2380959" cy="1427018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90" y="7241651"/>
            <a:ext cx="2368550" cy="14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รูปภาพ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63" y="7206541"/>
            <a:ext cx="2293987" cy="1621347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802B4D4-8EB7-4248-B8D8-A09F77B6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9"/>
          <a:stretch/>
        </p:blipFill>
        <p:spPr>
          <a:xfrm>
            <a:off x="0" y="1420"/>
            <a:ext cx="7559675" cy="308814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6FCF9BDE-35EE-4BA8-81EA-54811D42B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4"/>
          <a:stretch/>
        </p:blipFill>
        <p:spPr>
          <a:xfrm>
            <a:off x="0" y="8007926"/>
            <a:ext cx="7559675" cy="26824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DD6E172A-9DB1-463B-9358-E0B5EED55F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9"/>
          <a:stretch/>
        </p:blipFill>
        <p:spPr>
          <a:xfrm>
            <a:off x="0" y="1420"/>
            <a:ext cx="7559675" cy="27279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AF53E8-C8DB-4251-8793-93F0FCF77C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6"/>
          <a:stretch/>
        </p:blipFill>
        <p:spPr>
          <a:xfrm>
            <a:off x="0" y="8659090"/>
            <a:ext cx="7559675" cy="2031301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ลูกบอล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C43B1DA-FA06-451D-BC2A-6FB9FF365C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6" r="53266"/>
          <a:stretch/>
        </p:blipFill>
        <p:spPr>
          <a:xfrm>
            <a:off x="0" y="7232072"/>
            <a:ext cx="3532909" cy="34583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72610B16-BF4B-485F-9EC0-9BE75250C6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77979"/>
          <a:stretch/>
        </p:blipFill>
        <p:spPr>
          <a:xfrm>
            <a:off x="0" y="1420"/>
            <a:ext cx="7559675" cy="235385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E342787-DB75-4913-BF71-135BB7B803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153" r="72693" b="81737"/>
          <a:stretch/>
        </p:blipFill>
        <p:spPr>
          <a:xfrm>
            <a:off x="277091" y="124691"/>
            <a:ext cx="1787236" cy="1828800"/>
          </a:xfrm>
          <a:prstGeom prst="rect">
            <a:avLst/>
          </a:prstGeom>
        </p:spPr>
      </p:pic>
      <p:pic>
        <p:nvPicPr>
          <p:cNvPr id="19" name="รูปภาพ 18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2E3307EA-F7C5-4F50-9B0F-3A9C6E45FA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968" r="74892" b="83293"/>
          <a:stretch/>
        </p:blipFill>
        <p:spPr>
          <a:xfrm>
            <a:off x="457200" y="318655"/>
            <a:ext cx="1440873" cy="146858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xmlns="" id="{02E97507-A20B-4710-83F9-75AA999CCF6D}"/>
              </a:ext>
            </a:extLst>
          </p:cNvPr>
          <p:cNvSpPr txBox="1"/>
          <p:nvPr/>
        </p:nvSpPr>
        <p:spPr>
          <a:xfrm>
            <a:off x="1139327" y="10213916"/>
            <a:ext cx="642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สำนักงานเทศบาลตำบลกุด</a:t>
            </a:r>
            <a:r>
              <a:rPr lang="th-TH" sz="16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โทร.045-210989 โทรสาร.045-210988</a:t>
            </a:r>
          </a:p>
          <a:p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0CBFA798-6A2A-4331-814D-B7FCBF302E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8671" r="18445" b="89774"/>
          <a:stretch/>
        </p:blipFill>
        <p:spPr>
          <a:xfrm>
            <a:off x="2116694" y="1192202"/>
            <a:ext cx="3796146" cy="166254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BE2CEB80-5B2D-4A09-911F-0876A9CC8A87}"/>
              </a:ext>
            </a:extLst>
          </p:cNvPr>
          <p:cNvSpPr txBox="1"/>
          <p:nvPr/>
        </p:nvSpPr>
        <p:spPr>
          <a:xfrm>
            <a:off x="1766454" y="1263634"/>
            <a:ext cx="4621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4000" dirty="0" err="1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endParaRPr lang="th-TH" sz="4000" dirty="0">
              <a:solidFill>
                <a:srgbClr val="FFFF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A65C0821-D2C9-4ABE-956D-F4BE07D246DB}"/>
              </a:ext>
            </a:extLst>
          </p:cNvPr>
          <p:cNvSpPr txBox="1"/>
          <p:nvPr/>
        </p:nvSpPr>
        <p:spPr>
          <a:xfrm>
            <a:off x="1957387" y="403961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จดหมายข่าวประชาสัมพันธ์</a:t>
            </a:r>
          </a:p>
          <a:p>
            <a:pPr algn="ctr"/>
            <a:r>
              <a:rPr lang="th-TH" sz="16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ฉบับที่ 11 เดือนพฤศจิกายน พ.ศ.2565</a:t>
            </a:r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E8BC207-8968-4DBB-A6C0-C5AA056EA7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9" t="5654" r="6048" b="84459"/>
          <a:stretch/>
        </p:blipFill>
        <p:spPr>
          <a:xfrm>
            <a:off x="6124001" y="605703"/>
            <a:ext cx="978474" cy="105684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EEC2F8C-3B4E-4E54-898C-C7E7DBE43D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4" t="76444" b="13560"/>
          <a:stretch/>
        </p:blipFill>
        <p:spPr>
          <a:xfrm>
            <a:off x="6248400" y="8172450"/>
            <a:ext cx="1311275" cy="1068531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F9674736-FFD5-4A57-AE28-C3510DFA016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3" t="6937" r="3665" b="77979"/>
          <a:stretch/>
        </p:blipFill>
        <p:spPr>
          <a:xfrm>
            <a:off x="6216514" y="-135534"/>
            <a:ext cx="2005734" cy="1612323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8B059B6-56C4-4B36-9895-697CD3A095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3" t="6937" b="81738"/>
          <a:stretch/>
        </p:blipFill>
        <p:spPr>
          <a:xfrm>
            <a:off x="6456218" y="742950"/>
            <a:ext cx="1103457" cy="1210541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22" y="9349649"/>
            <a:ext cx="661924" cy="66192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36" y="9360444"/>
            <a:ext cx="633632" cy="63363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6" y="232747"/>
            <a:ext cx="1649493" cy="16494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70921" y="2615371"/>
            <a:ext cx="7701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วันที่ 21 พฤศจิกายน 2565 เวลา 09.00 น. เทศบาล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ด้วยคณะผู้บริหารฯ พนักงาน เจ้าหน้าที่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ทำ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Big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Cleaning Day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ทำความสะอาด</a:t>
            </a:r>
          </a:p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ศูนย์วัฒนธรรมตำบลกุด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และบริเวณโดยรอบทั้งหมด ถึงตลิ่งริมน้ำตลอดแนวจนถึงร้านอาหารเบิ่งมูลและบริเวณเขื่อน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ริม</a:t>
            </a: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ตลิ่ง เพื่อปรับปรุงภูมิทัศน์และทำความสะอาดบริเวณโดยรอบให้สวยงาม ณ ศูนย์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วัฒนธรรมตำบลกุด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/>
              <a:t/>
            </a:r>
            <a:br>
              <a:rPr lang="th-TH" sz="1800" dirty="0"/>
            </a:b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4091946"/>
            <a:ext cx="2161309" cy="1620617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92" y="4091945"/>
            <a:ext cx="2319908" cy="162061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89" y="4091944"/>
            <a:ext cx="2310462" cy="1620617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5828767"/>
            <a:ext cx="2161309" cy="1305458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00" y="5828768"/>
            <a:ext cx="2331100" cy="1307500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51" y="5828768"/>
            <a:ext cx="2319906" cy="1305457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7206542"/>
            <a:ext cx="2161309" cy="1621347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00" y="7206542"/>
            <a:ext cx="2331100" cy="16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8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รูปภาพ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83" y="6862297"/>
            <a:ext cx="2270640" cy="170298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802B4D4-8EB7-4248-B8D8-A09F77B6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9"/>
          <a:stretch/>
        </p:blipFill>
        <p:spPr>
          <a:xfrm>
            <a:off x="0" y="1420"/>
            <a:ext cx="7559675" cy="308814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6FCF9BDE-35EE-4BA8-81EA-54811D42B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4"/>
          <a:stretch/>
        </p:blipFill>
        <p:spPr>
          <a:xfrm>
            <a:off x="0" y="8007926"/>
            <a:ext cx="7559675" cy="26824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DD6E172A-9DB1-463B-9358-E0B5EED55F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9"/>
          <a:stretch/>
        </p:blipFill>
        <p:spPr>
          <a:xfrm>
            <a:off x="0" y="1420"/>
            <a:ext cx="7559675" cy="27279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AF53E8-C8DB-4251-8793-93F0FCF77C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6"/>
          <a:stretch/>
        </p:blipFill>
        <p:spPr>
          <a:xfrm>
            <a:off x="0" y="8659090"/>
            <a:ext cx="7559675" cy="2031301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ลูกบอล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C43B1DA-FA06-451D-BC2A-6FB9FF365C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6" r="53266"/>
          <a:stretch/>
        </p:blipFill>
        <p:spPr>
          <a:xfrm>
            <a:off x="0" y="7232072"/>
            <a:ext cx="3532909" cy="34583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72610B16-BF4B-485F-9EC0-9BE75250C6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77979"/>
          <a:stretch/>
        </p:blipFill>
        <p:spPr>
          <a:xfrm>
            <a:off x="0" y="1420"/>
            <a:ext cx="7559675" cy="235385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E342787-DB75-4913-BF71-135BB7B803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153" r="72693" b="81737"/>
          <a:stretch/>
        </p:blipFill>
        <p:spPr>
          <a:xfrm>
            <a:off x="277091" y="124691"/>
            <a:ext cx="1787236" cy="1828800"/>
          </a:xfrm>
          <a:prstGeom prst="rect">
            <a:avLst/>
          </a:prstGeom>
        </p:spPr>
      </p:pic>
      <p:pic>
        <p:nvPicPr>
          <p:cNvPr id="19" name="รูปภาพ 18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2E3307EA-F7C5-4F50-9B0F-3A9C6E45FA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968" r="74892" b="83293"/>
          <a:stretch/>
        </p:blipFill>
        <p:spPr>
          <a:xfrm>
            <a:off x="457200" y="318655"/>
            <a:ext cx="1440873" cy="146858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xmlns="" id="{02E97507-A20B-4710-83F9-75AA999CCF6D}"/>
              </a:ext>
            </a:extLst>
          </p:cNvPr>
          <p:cNvSpPr txBox="1"/>
          <p:nvPr/>
        </p:nvSpPr>
        <p:spPr>
          <a:xfrm>
            <a:off x="1139327" y="10213916"/>
            <a:ext cx="642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สำนักงานเทศบาลตำบลกุด</a:t>
            </a:r>
            <a:r>
              <a:rPr lang="th-TH" sz="16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โทร.045-210989 โทรสาร.045-210988</a:t>
            </a:r>
          </a:p>
          <a:p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0CBFA798-6A2A-4331-814D-B7FCBF302E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8671" r="18445" b="89774"/>
          <a:stretch/>
        </p:blipFill>
        <p:spPr>
          <a:xfrm>
            <a:off x="2116694" y="1192202"/>
            <a:ext cx="3796146" cy="166254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BE2CEB80-5B2D-4A09-911F-0876A9CC8A87}"/>
              </a:ext>
            </a:extLst>
          </p:cNvPr>
          <p:cNvSpPr txBox="1"/>
          <p:nvPr/>
        </p:nvSpPr>
        <p:spPr>
          <a:xfrm>
            <a:off x="1766454" y="1263634"/>
            <a:ext cx="4621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4000" dirty="0" err="1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endParaRPr lang="th-TH" sz="4000" dirty="0">
              <a:solidFill>
                <a:srgbClr val="FFFF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A65C0821-D2C9-4ABE-956D-F4BE07D246DB}"/>
              </a:ext>
            </a:extLst>
          </p:cNvPr>
          <p:cNvSpPr txBox="1"/>
          <p:nvPr/>
        </p:nvSpPr>
        <p:spPr>
          <a:xfrm>
            <a:off x="1957387" y="403961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จดหมายข่าวประชาสัมพันธ์</a:t>
            </a:r>
          </a:p>
          <a:p>
            <a:pPr algn="ctr"/>
            <a:r>
              <a:rPr lang="th-TH" sz="16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ฉบับที่ 11 เดือนพฤศจิกายน พ.ศ.2565</a:t>
            </a:r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E8BC207-8968-4DBB-A6C0-C5AA056EA7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9" t="5654" r="6048" b="84459"/>
          <a:stretch/>
        </p:blipFill>
        <p:spPr>
          <a:xfrm>
            <a:off x="6124001" y="605703"/>
            <a:ext cx="978474" cy="105684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EEC2F8C-3B4E-4E54-898C-C7E7DBE43D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4" t="76444" b="13560"/>
          <a:stretch/>
        </p:blipFill>
        <p:spPr>
          <a:xfrm>
            <a:off x="6248400" y="8172450"/>
            <a:ext cx="1311275" cy="1068531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F9674736-FFD5-4A57-AE28-C3510DFA016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3" t="6937" r="3665" b="77979"/>
          <a:stretch/>
        </p:blipFill>
        <p:spPr>
          <a:xfrm>
            <a:off x="6216514" y="-135534"/>
            <a:ext cx="2005734" cy="1612323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8B059B6-56C4-4B36-9895-697CD3A095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3" t="6937" b="81738"/>
          <a:stretch/>
        </p:blipFill>
        <p:spPr>
          <a:xfrm>
            <a:off x="6456218" y="742950"/>
            <a:ext cx="1103457" cy="1210541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22" y="9349649"/>
            <a:ext cx="661924" cy="66192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36" y="9360444"/>
            <a:ext cx="633632" cy="63363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6" y="232747"/>
            <a:ext cx="1649493" cy="16494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70921" y="2611367"/>
            <a:ext cx="7701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24 พฤศจิกายน 2565 เวลา 10. 30 น.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หนูพัด แก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พิษ รอง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ประสงค์ แพทย์เพียร</a:t>
            </a:r>
          </a:p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ที่ปรึกษา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นายกทต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.กุด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นายสรกฤต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พร้อมด้วยคณะผู้บริหารเทศบาลฯ สมาชิกสภาเทศบาล พนักงานเจ้าหน้าที่เทศบาลตำบลกุด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มอบถุงยังชีพและน้ำดื่มแก่ผู้ประสบภัยอุทกภัย (น้ำท่วม) บ้านเรือน ที่อยู่อาศัย และ พื้นที่การเกษตร จำนวน 126 ครัวเรือน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ศาลากลางหมู่บ้านบ้านดอนสำราญ หมู่ที่ 9 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r>
              <a:rPr lang="th-TH" sz="1800" dirty="0"/>
              <a:t/>
            </a:r>
            <a:br>
              <a:rPr lang="th-TH" sz="1800" dirty="0"/>
            </a:b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0" y="4076700"/>
            <a:ext cx="2404005" cy="1729676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4076700"/>
            <a:ext cx="2235200" cy="1729676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83" y="4076699"/>
            <a:ext cx="2455334" cy="172967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8220" y="5895975"/>
            <a:ext cx="726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วันพฤหัสบดี ที่ 24 พฤศจิกายน 2565 เวลา 09.30 น.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ประชุม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คณะกรรมการติดตามและประเมินผลแผนพัฒนาเทศบาลตำบลกุด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ครั้งที่ 1 ประจำปี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2565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ณ ห้องประชุมเทศบาลตำบลกุด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(ชั้น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2) อำเภอพิบูล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มัสา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หาร </a:t>
            </a: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จังหวัดอุบลราชธานี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" name="รูปภาพ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1" y="6864896"/>
            <a:ext cx="2270641" cy="1702980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97" y="6862297"/>
            <a:ext cx="2270640" cy="17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2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รูปภาพ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87" y="7432589"/>
            <a:ext cx="2360566" cy="141613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802B4D4-8EB7-4248-B8D8-A09F77B6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9"/>
          <a:stretch/>
        </p:blipFill>
        <p:spPr>
          <a:xfrm>
            <a:off x="0" y="1420"/>
            <a:ext cx="7559675" cy="308814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6FCF9BDE-35EE-4BA8-81EA-54811D42B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4"/>
          <a:stretch/>
        </p:blipFill>
        <p:spPr>
          <a:xfrm>
            <a:off x="0" y="8007926"/>
            <a:ext cx="7559675" cy="268246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DD6E172A-9DB1-463B-9358-E0B5EED55F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9"/>
          <a:stretch/>
        </p:blipFill>
        <p:spPr>
          <a:xfrm>
            <a:off x="0" y="1420"/>
            <a:ext cx="7559675" cy="27279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AF53E8-C8DB-4251-8793-93F0FCF77C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6"/>
          <a:stretch/>
        </p:blipFill>
        <p:spPr>
          <a:xfrm>
            <a:off x="0" y="8659090"/>
            <a:ext cx="7559675" cy="2031301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ลูกบอล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C43B1DA-FA06-451D-BC2A-6FB9FF365C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6" r="53266"/>
          <a:stretch/>
        </p:blipFill>
        <p:spPr>
          <a:xfrm>
            <a:off x="0" y="7232072"/>
            <a:ext cx="3532909" cy="34583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72610B16-BF4B-485F-9EC0-9BE75250C6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77979"/>
          <a:stretch/>
        </p:blipFill>
        <p:spPr>
          <a:xfrm>
            <a:off x="0" y="1420"/>
            <a:ext cx="7559675" cy="235385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1E342787-DB75-4913-BF71-135BB7B803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153" r="72693" b="81737"/>
          <a:stretch/>
        </p:blipFill>
        <p:spPr>
          <a:xfrm>
            <a:off x="277091" y="124691"/>
            <a:ext cx="1787236" cy="1828800"/>
          </a:xfrm>
          <a:prstGeom prst="rect">
            <a:avLst/>
          </a:prstGeom>
        </p:spPr>
      </p:pic>
      <p:pic>
        <p:nvPicPr>
          <p:cNvPr id="19" name="รูปภาพ 18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2E3307EA-F7C5-4F50-9B0F-3A9C6E45FA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968" r="74892" b="83293"/>
          <a:stretch/>
        </p:blipFill>
        <p:spPr>
          <a:xfrm>
            <a:off x="457200" y="318655"/>
            <a:ext cx="1440873" cy="146858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xmlns="" id="{02E97507-A20B-4710-83F9-75AA999CCF6D}"/>
              </a:ext>
            </a:extLst>
          </p:cNvPr>
          <p:cNvSpPr txBox="1"/>
          <p:nvPr/>
        </p:nvSpPr>
        <p:spPr>
          <a:xfrm>
            <a:off x="1139327" y="10213916"/>
            <a:ext cx="642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สำนักงานเทศบาลตำบลกุด</a:t>
            </a:r>
            <a:r>
              <a:rPr lang="th-TH" sz="16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โทร.045-210989 โทรสาร.045-210988</a:t>
            </a:r>
          </a:p>
          <a:p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0CBFA798-6A2A-4331-814D-B7FCBF302E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8671" r="18445" b="89774"/>
          <a:stretch/>
        </p:blipFill>
        <p:spPr>
          <a:xfrm>
            <a:off x="2116694" y="1192202"/>
            <a:ext cx="3796146" cy="166254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BE2CEB80-5B2D-4A09-911F-0876A9CC8A87}"/>
              </a:ext>
            </a:extLst>
          </p:cNvPr>
          <p:cNvSpPr txBox="1"/>
          <p:nvPr/>
        </p:nvSpPr>
        <p:spPr>
          <a:xfrm>
            <a:off x="1766454" y="1263634"/>
            <a:ext cx="4621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4000" dirty="0" err="1" smtClean="0">
                <a:solidFill>
                  <a:srgbClr val="FFFF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endParaRPr lang="th-TH" sz="4000" dirty="0">
              <a:solidFill>
                <a:srgbClr val="FFFF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A65C0821-D2C9-4ABE-956D-F4BE07D246DB}"/>
              </a:ext>
            </a:extLst>
          </p:cNvPr>
          <p:cNvSpPr txBox="1"/>
          <p:nvPr/>
        </p:nvSpPr>
        <p:spPr>
          <a:xfrm>
            <a:off x="1957387" y="403961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จดหมายข่าวประชาสัมพันธ์</a:t>
            </a:r>
          </a:p>
          <a:p>
            <a:pPr algn="ctr"/>
            <a:r>
              <a:rPr lang="th-TH" sz="16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ฉบับที่ 11 เดือนพฤศจิกายน พ.ศ.2565</a:t>
            </a:r>
            <a:endParaRPr lang="th-TH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E8BC207-8968-4DBB-A6C0-C5AA056EA7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9" t="5654" r="6048" b="84459"/>
          <a:stretch/>
        </p:blipFill>
        <p:spPr>
          <a:xfrm>
            <a:off x="6124001" y="605703"/>
            <a:ext cx="978474" cy="105684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EEC2F8C-3B4E-4E54-898C-C7E7DBE43D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4" t="76444" b="13560"/>
          <a:stretch/>
        </p:blipFill>
        <p:spPr>
          <a:xfrm>
            <a:off x="6248400" y="8172450"/>
            <a:ext cx="1311275" cy="1068531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F9674736-FFD5-4A57-AE28-C3510DFA016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3" t="6937" r="3665" b="77979"/>
          <a:stretch/>
        </p:blipFill>
        <p:spPr>
          <a:xfrm>
            <a:off x="6216514" y="-135534"/>
            <a:ext cx="2005734" cy="1612323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โคมไฟ,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B8B059B6-56C4-4B36-9895-697CD3A095B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3" t="6937" b="81738"/>
          <a:stretch/>
        </p:blipFill>
        <p:spPr>
          <a:xfrm>
            <a:off x="6456218" y="742950"/>
            <a:ext cx="1103457" cy="1210541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22" y="9349649"/>
            <a:ext cx="661924" cy="66192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36" y="9360444"/>
            <a:ext cx="633632" cy="633632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6" y="232747"/>
            <a:ext cx="1649493" cy="16494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70921" y="2648815"/>
            <a:ext cx="7701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29 พฤศจิกายน 2565 เวลา 13.00 น.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สมเพชร สร้อยสระคู รองผู้ว่าราชการจังหวัดอุบลราชธานี ประธานพิธีเปิดโครงการฟื้นฟูพื้นที่การเกษตรที่ประสบภัยน้ำท่วมด้วยศาสตร์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พระราชา "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โฮมแฮง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ฮักแพงกัน" เราไม่ทิ้งกัน กิจกรรมบำบัดฟื้นฟู ดิน-น้ำ หลังน้ำท่วม ด้วยเทคโนโลยีสรรพสิ่งอะตอมมิคนาโน (พลังง้วนดิน) ณ หอประชุมวิทยาลัยเทคนิค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นายสม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มาฏฐ์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โพธิ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ได้กล่าวต้อนรับ นายมนตรี ศรีคำภา นายกเทศมนตรีตำบลกุด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ได้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กล่าวต้อนรับและกล่าวรายงานวัตถุประสงค์ของการจัดกิจกรรม โดยมีวัตถุประสงค์ในการช่วยเหลือเกษตรกร ผู้ประสบภัยน้ำท่วมในพื้นที่อำเภอ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ทั้ง 8 ตำบล จำนวน 600 ราย ในงานได้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จัดบูธ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การเครือข่ายหน่วยงานต่างทั้งภาครัฐ เอกชน สถาบันการศึกษา ชุมชน เกษตรกร ประชาชนทั่วไป อาทิ มหาวิทยาลัยราช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อุบลราชธานี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องค์การบริหารส่วนตำบลโนนผึ้ง กลุ่มต่อเรือไฟเบอร์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กลาส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ชุดนอนนา โซล่าเซลอาจารย์สมพร ทองน้อย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วิทยาลัย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เทคนืคพิบูลมัง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สวนสรรพสิ่งบ้านนาเจริญ สวนนาตาบัว บ้าน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ระเว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เป็น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ต้นโดย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ร่วมวิทยาลัยเทคนิค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มหาวิทยาลัยราช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อุบลราชธานี ห้างหุ้นส่วนจำกัดค้ำ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คูณพร็อพเพอร์ตี้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บริษัทอุบลบ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รบือ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(จำกัด) มหาชน วัดป่าปากโดม บริษัท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สกาย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ไอซีที (จำกัด) มหาชน ริ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ชแมน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อินเตอร์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โปรดักท์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และศูนย์การเรียนรู้พิพิธภัณฑ์เกษตรเฉลิมพระเกียรติพระบาทสมเด็จพระเจ้าอยู่หัวภาคตะวันออกเฉียงเหนือ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0" y="6065135"/>
            <a:ext cx="2111635" cy="1278640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72" y="6065135"/>
            <a:ext cx="1918428" cy="1278640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87" y="6065135"/>
            <a:ext cx="2360566" cy="1278640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9" y="7439419"/>
            <a:ext cx="2113959" cy="1409306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72" y="7432589"/>
            <a:ext cx="1918428" cy="14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2383</TotalTime>
  <Words>1251</Words>
  <Application>Microsoft Office PowerPoint</Application>
  <PresentationFormat>กำหนดเอง</PresentationFormat>
  <Paragraphs>57</Paragraphs>
  <Slides>8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17" baseType="lpstr">
      <vt:lpstr>Arial</vt:lpstr>
      <vt:lpstr>Angsana New</vt:lpstr>
      <vt:lpstr>Mitr</vt:lpstr>
      <vt:lpstr>Cordia New</vt:lpstr>
      <vt:lpstr>Calibri Light</vt:lpstr>
      <vt:lpstr>Mitr Light</vt:lpstr>
      <vt:lpstr>Calibri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Win7 Pro</cp:lastModifiedBy>
  <cp:revision>219</cp:revision>
  <cp:lastPrinted>2020-04-13T15:51:32Z</cp:lastPrinted>
  <dcterms:created xsi:type="dcterms:W3CDTF">2019-11-10T02:56:05Z</dcterms:created>
  <dcterms:modified xsi:type="dcterms:W3CDTF">2023-01-17T07:55:30Z</dcterms:modified>
</cp:coreProperties>
</file>