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</p:sldIdLst>
  <p:sldSz cx="7559675" cy="10691813"/>
  <p:notesSz cx="7019925" cy="9305925"/>
  <p:embeddedFontLst>
    <p:embeddedFont>
      <p:font typeface="Angsana New" pitchFamily="18" charset="-34"/>
      <p:regular r:id="rId16"/>
      <p:bold r:id="rId17"/>
      <p:italic r:id="rId18"/>
      <p:boldItalic r:id="rId19"/>
    </p:embeddedFont>
    <p:embeddedFont>
      <p:font typeface="Mitr" pitchFamily="2" charset="-34"/>
      <p:regular r:id="rId20"/>
    </p:embeddedFont>
    <p:embeddedFont>
      <p:font typeface="TH SarabunPSK" pitchFamily="34" charset="-34"/>
      <p:regular r:id="rId21"/>
      <p:bold r:id="rId22"/>
      <p:italic r:id="rId23"/>
      <p:boldItalic r:id="rId24"/>
    </p:embeddedFont>
    <p:embeddedFont>
      <p:font typeface="Mitr Light" charset="-34"/>
      <p:regular r:id="rId25"/>
    </p:embeddedFont>
    <p:embeddedFont>
      <p:font typeface="Cordia New" pitchFamily="34" charset="-34"/>
      <p:regular r:id="rId26"/>
      <p:bold r:id="rId27"/>
      <p:italic r:id="rId28"/>
      <p:boldItalic r:id="rId29"/>
    </p:embeddedFont>
    <p:embeddedFont>
      <p:font typeface="Calibri Light" pitchFamily="34" charset="0"/>
      <p:regular r:id="rId30"/>
      <p:italic r:id="rId31"/>
    </p:embeddedFont>
    <p:embeddedFont>
      <p:font typeface="Calibri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39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478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17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0957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695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435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174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1914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C77B"/>
    <a:srgbClr val="C0D17F"/>
    <a:srgbClr val="009688"/>
    <a:srgbClr val="E77B75"/>
    <a:srgbClr val="DCB022"/>
    <a:srgbClr val="47BBD6"/>
    <a:srgbClr val="2F2F82"/>
    <a:srgbClr val="9FBA77"/>
    <a:srgbClr val="009685"/>
    <a:srgbClr val="E67A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25" autoAdjust="0"/>
    <p:restoredTop sz="94660"/>
  </p:normalViewPr>
  <p:slideViewPr>
    <p:cSldViewPr snapToGrid="0">
      <p:cViewPr>
        <p:scale>
          <a:sx n="80" d="100"/>
          <a:sy n="80" d="100"/>
        </p:scale>
        <p:origin x="-1530" y="1944"/>
      </p:cViewPr>
      <p:guideLst>
        <p:guide orient="horz" pos="3367"/>
        <p:guide pos="238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68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19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18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03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05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66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30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98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46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71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48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11C4A-6570-406B-9573-FC48F1C3EB7F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5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" Type="http://schemas.openxmlformats.org/officeDocument/2006/relationships/image" Target="../media/image1.pn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10" Type="http://schemas.openxmlformats.org/officeDocument/2006/relationships/image" Target="../media/image9.png"/><Relationship Id="rId19" Type="http://schemas.openxmlformats.org/officeDocument/2006/relationships/image" Target="../media/image18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74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73.jpeg"/><Relationship Id="rId2" Type="http://schemas.openxmlformats.org/officeDocument/2006/relationships/image" Target="../media/image1.png"/><Relationship Id="rId16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71.jpeg"/><Relationship Id="rId10" Type="http://schemas.openxmlformats.org/officeDocument/2006/relationships/image" Target="../media/image9.png"/><Relationship Id="rId19" Type="http://schemas.openxmlformats.org/officeDocument/2006/relationships/image" Target="../media/image75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7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80.jpeg"/><Relationship Id="rId3" Type="http://schemas.openxmlformats.org/officeDocument/2006/relationships/image" Target="../media/image2.png"/><Relationship Id="rId21" Type="http://schemas.openxmlformats.org/officeDocument/2006/relationships/image" Target="../media/image83.jpe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79.jpeg"/><Relationship Id="rId2" Type="http://schemas.openxmlformats.org/officeDocument/2006/relationships/image" Target="../media/image1.png"/><Relationship Id="rId16" Type="http://schemas.openxmlformats.org/officeDocument/2006/relationships/image" Target="../media/image78.jpg"/><Relationship Id="rId20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77.jpg"/><Relationship Id="rId10" Type="http://schemas.openxmlformats.org/officeDocument/2006/relationships/image" Target="../media/image9.png"/><Relationship Id="rId19" Type="http://schemas.openxmlformats.org/officeDocument/2006/relationships/image" Target="../media/image81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76.jpeg"/><Relationship Id="rId22" Type="http://schemas.openxmlformats.org/officeDocument/2006/relationships/image" Target="../media/image8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89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88.jpeg"/><Relationship Id="rId2" Type="http://schemas.openxmlformats.org/officeDocument/2006/relationships/image" Target="../media/image1.png"/><Relationship Id="rId16" Type="http://schemas.openxmlformats.org/officeDocument/2006/relationships/image" Target="../media/image8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86.jpeg"/><Relationship Id="rId10" Type="http://schemas.openxmlformats.org/officeDocument/2006/relationships/image" Target="../media/image9.png"/><Relationship Id="rId19" Type="http://schemas.openxmlformats.org/officeDocument/2006/relationships/image" Target="../media/image90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8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95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94.jpeg"/><Relationship Id="rId2" Type="http://schemas.openxmlformats.org/officeDocument/2006/relationships/image" Target="../media/image1.png"/><Relationship Id="rId16" Type="http://schemas.openxmlformats.org/officeDocument/2006/relationships/image" Target="../media/image9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92.jpeg"/><Relationship Id="rId10" Type="http://schemas.openxmlformats.org/officeDocument/2006/relationships/image" Target="../media/image9.png"/><Relationship Id="rId19" Type="http://schemas.openxmlformats.org/officeDocument/2006/relationships/image" Target="../media/image96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9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01.jpeg"/><Relationship Id="rId3" Type="http://schemas.openxmlformats.org/officeDocument/2006/relationships/image" Target="../media/image2.png"/><Relationship Id="rId21" Type="http://schemas.openxmlformats.org/officeDocument/2006/relationships/image" Target="../media/image104.jpe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100.jpeg"/><Relationship Id="rId2" Type="http://schemas.openxmlformats.org/officeDocument/2006/relationships/image" Target="../media/image1.png"/><Relationship Id="rId16" Type="http://schemas.openxmlformats.org/officeDocument/2006/relationships/image" Target="../media/image99.jpg"/><Relationship Id="rId20" Type="http://schemas.openxmlformats.org/officeDocument/2006/relationships/image" Target="../media/image10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98.jpeg"/><Relationship Id="rId10" Type="http://schemas.openxmlformats.org/officeDocument/2006/relationships/image" Target="../media/image9.png"/><Relationship Id="rId19" Type="http://schemas.openxmlformats.org/officeDocument/2006/relationships/image" Target="../media/image102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97.jpeg"/><Relationship Id="rId22" Type="http://schemas.openxmlformats.org/officeDocument/2006/relationships/image" Target="../media/image10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23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22.jpeg"/><Relationship Id="rId2" Type="http://schemas.openxmlformats.org/officeDocument/2006/relationships/image" Target="../media/image1.png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20.jpeg"/><Relationship Id="rId10" Type="http://schemas.openxmlformats.org/officeDocument/2006/relationships/image" Target="../media/image9.png"/><Relationship Id="rId19" Type="http://schemas.openxmlformats.org/officeDocument/2006/relationships/image" Target="../media/image24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29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28.jpeg"/><Relationship Id="rId2" Type="http://schemas.openxmlformats.org/officeDocument/2006/relationships/image" Target="../media/image1.png"/><Relationship Id="rId16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26.jpg"/><Relationship Id="rId10" Type="http://schemas.openxmlformats.org/officeDocument/2006/relationships/image" Target="../media/image9.png"/><Relationship Id="rId19" Type="http://schemas.openxmlformats.org/officeDocument/2006/relationships/image" Target="../media/image30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35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34.jpeg"/><Relationship Id="rId2" Type="http://schemas.openxmlformats.org/officeDocument/2006/relationships/image" Target="../media/image1.png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32.jpg"/><Relationship Id="rId10" Type="http://schemas.openxmlformats.org/officeDocument/2006/relationships/image" Target="../media/image9.png"/><Relationship Id="rId19" Type="http://schemas.openxmlformats.org/officeDocument/2006/relationships/image" Target="../media/image36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3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41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40.jpeg"/><Relationship Id="rId2" Type="http://schemas.openxmlformats.org/officeDocument/2006/relationships/image" Target="../media/image1.png"/><Relationship Id="rId16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38.jpeg"/><Relationship Id="rId10" Type="http://schemas.openxmlformats.org/officeDocument/2006/relationships/image" Target="../media/image9.png"/><Relationship Id="rId19" Type="http://schemas.openxmlformats.org/officeDocument/2006/relationships/image" Target="../media/image42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3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4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46.jpeg"/><Relationship Id="rId2" Type="http://schemas.openxmlformats.org/officeDocument/2006/relationships/image" Target="../media/image1.png"/><Relationship Id="rId16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44.jpeg"/><Relationship Id="rId10" Type="http://schemas.openxmlformats.org/officeDocument/2006/relationships/image" Target="../media/image9.png"/><Relationship Id="rId19" Type="http://schemas.openxmlformats.org/officeDocument/2006/relationships/image" Target="../media/image48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4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53.jpeg"/><Relationship Id="rId3" Type="http://schemas.openxmlformats.org/officeDocument/2006/relationships/image" Target="../media/image2.png"/><Relationship Id="rId21" Type="http://schemas.openxmlformats.org/officeDocument/2006/relationships/image" Target="../media/image56.jpe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52.jpeg"/><Relationship Id="rId2" Type="http://schemas.openxmlformats.org/officeDocument/2006/relationships/image" Target="../media/image1.png"/><Relationship Id="rId16" Type="http://schemas.openxmlformats.org/officeDocument/2006/relationships/image" Target="../media/image51.jpeg"/><Relationship Id="rId20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50.jpeg"/><Relationship Id="rId10" Type="http://schemas.openxmlformats.org/officeDocument/2006/relationships/image" Target="../media/image9.png"/><Relationship Id="rId19" Type="http://schemas.openxmlformats.org/officeDocument/2006/relationships/image" Target="../media/image54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49.jpeg"/><Relationship Id="rId22" Type="http://schemas.openxmlformats.org/officeDocument/2006/relationships/image" Target="../media/image5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62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61.jpeg"/><Relationship Id="rId2" Type="http://schemas.openxmlformats.org/officeDocument/2006/relationships/image" Target="../media/image1.png"/><Relationship Id="rId16" Type="http://schemas.openxmlformats.org/officeDocument/2006/relationships/image" Target="../media/image6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59.jpg"/><Relationship Id="rId10" Type="http://schemas.openxmlformats.org/officeDocument/2006/relationships/image" Target="../media/image9.png"/><Relationship Id="rId19" Type="http://schemas.openxmlformats.org/officeDocument/2006/relationships/image" Target="../media/image63.jp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5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68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67.jpeg"/><Relationship Id="rId2" Type="http://schemas.openxmlformats.org/officeDocument/2006/relationships/image" Target="../media/image1.png"/><Relationship Id="rId16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65.jpeg"/><Relationship Id="rId10" Type="http://schemas.openxmlformats.org/officeDocument/2006/relationships/image" Target="../media/image9.png"/><Relationship Id="rId19" Type="http://schemas.openxmlformats.org/officeDocument/2006/relationships/image" Target="../media/image69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6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21F2DB7A-352B-473F-9190-00709A39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6" name="รูปภาพ 5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5EB9CAA6-1A60-4519-87FD-D969B338B6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10186"/>
          <a:stretch/>
        </p:blipFill>
        <p:spPr>
          <a:xfrm>
            <a:off x="1149" y="8991600"/>
            <a:ext cx="6787578" cy="1700213"/>
          </a:xfrm>
          <a:prstGeom prst="rect">
            <a:avLst/>
          </a:prstGeom>
        </p:spPr>
      </p:pic>
      <p:pic>
        <p:nvPicPr>
          <p:cNvPr id="8" name="รูปภาพ 7" descr="รูปภาพประกอบด้วย ข้อความ, ท้องฟ้ายามค่ำคืน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6FFC827B-82DE-4DE5-878C-D0F9E3A87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41901"/>
          <a:stretch/>
        </p:blipFill>
        <p:spPr>
          <a:xfrm>
            <a:off x="1149" y="8991600"/>
            <a:ext cx="4390742" cy="1700213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="" xmlns:a16="http://schemas.microsoft.com/office/drawing/2014/main" id="{FFEFA758-345F-41AC-8744-A9E5060848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1"/>
          <a:stretch/>
        </p:blipFill>
        <p:spPr>
          <a:xfrm>
            <a:off x="1149" y="0"/>
            <a:ext cx="7557376" cy="235527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="" xmlns:a16="http://schemas.microsoft.com/office/drawing/2014/main" id="{53A299D1-8815-4D20-A2E2-1CD10B57B9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84" b="69419"/>
          <a:stretch/>
        </p:blipFill>
        <p:spPr>
          <a:xfrm>
            <a:off x="1149" y="0"/>
            <a:ext cx="2714342" cy="3269673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ลูกศร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3BC34702-C356-46D5-82C1-CF2BA833A2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" r="69217" b="75250"/>
          <a:stretch/>
        </p:blipFill>
        <p:spPr>
          <a:xfrm>
            <a:off x="1149" y="96983"/>
            <a:ext cx="2326415" cy="2549236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="" xmlns:a16="http://schemas.microsoft.com/office/drawing/2014/main" id="{8ABF555A-BD88-4C5F-99A6-A70268EEE5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3" t="16716" b="77064"/>
          <a:stretch/>
        </p:blipFill>
        <p:spPr>
          <a:xfrm>
            <a:off x="3532909" y="1787236"/>
            <a:ext cx="4025616" cy="665019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="" xmlns:a16="http://schemas.microsoft.com/office/drawing/2014/main" id="{49F8A9CA-BF3D-4869-91EF-E78925103F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2074" r="75450" b="83283"/>
          <a:stretch/>
        </p:blipFill>
        <p:spPr>
          <a:xfrm>
            <a:off x="290945" y="221673"/>
            <a:ext cx="1565564" cy="1565564"/>
          </a:xfrm>
          <a:prstGeom prst="rect">
            <a:avLst/>
          </a:prstGeom>
        </p:spPr>
      </p:pic>
      <p:sp>
        <p:nvSpPr>
          <p:cNvPr id="23" name="กล่องข้อความ 22">
            <a:extLst>
              <a:ext uri="{FF2B5EF4-FFF2-40B4-BE49-F238E27FC236}">
                <a16:creationId xmlns="" xmlns:a16="http://schemas.microsoft.com/office/drawing/2014/main" id="{4C9243C1-12B6-4BCC-B1AD-12AE196ED83F}"/>
              </a:ext>
            </a:extLst>
          </p:cNvPr>
          <p:cNvSpPr txBox="1"/>
          <p:nvPr/>
        </p:nvSpPr>
        <p:spPr>
          <a:xfrm>
            <a:off x="2258291" y="479113"/>
            <a:ext cx="5240537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rgbClr val="009685"/>
                </a:solidFill>
                <a:latin typeface="Mitr Regular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rgbClr val="9FBA77"/>
                </a:solidFill>
                <a:latin typeface="Mitr Regular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4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เทศบาลตำบลกุด</a:t>
            </a:r>
            <a:r>
              <a:rPr lang="th-TH" sz="24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ชมภู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</a:p>
          <a:p>
            <a:r>
              <a:rPr lang="th-TH" sz="160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  <a:r>
              <a:rPr lang="th-TH" sz="160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                   อำเภอ</a:t>
            </a:r>
            <a:r>
              <a:rPr lang="th-TH" sz="16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พิบูลมัง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สาหาร จังหวัดอุบลราชธานี</a:t>
            </a:r>
            <a:endParaRPr lang="th-TH" sz="1600" dirty="0">
              <a:solidFill>
                <a:schemeClr val="accent6">
                  <a:lumMod val="50000"/>
                </a:schemeClr>
              </a:solidFill>
              <a:latin typeface="Mitr" charset="-34"/>
              <a:cs typeface="Mitr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="" xmlns:a16="http://schemas.microsoft.com/office/drawing/2014/main" id="{31C60149-F2E6-43FE-9AE4-2DF3D6B50576}"/>
              </a:ext>
            </a:extLst>
          </p:cNvPr>
          <p:cNvSpPr txBox="1"/>
          <p:nvPr/>
        </p:nvSpPr>
        <p:spPr>
          <a:xfrm>
            <a:off x="4391890" y="1964324"/>
            <a:ext cx="3005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ฉบับที่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4 เดือนเมษายน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="" xmlns:a16="http://schemas.microsoft.com/office/drawing/2014/main" id="{47977DEE-5125-4628-9DE6-5C42EF7071DE}"/>
              </a:ext>
            </a:extLst>
          </p:cNvPr>
          <p:cNvSpPr txBox="1"/>
          <p:nvPr/>
        </p:nvSpPr>
        <p:spPr>
          <a:xfrm>
            <a:off x="290945" y="10302443"/>
            <a:ext cx="62048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งานเทศบาลตำบลกุด</a:t>
            </a:r>
            <a:r>
              <a:rPr lang="th-TH" sz="1300" dirty="0" err="1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 โทร.</a:t>
            </a:r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045-210989 โทรสาร.045-210988</a:t>
            </a:r>
          </a:p>
          <a:p>
            <a:endParaRPr lang="th-TH" sz="13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26" name="รูปภาพ 25" descr="รูปภาพประกอบด้วย ลานกว้าง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E5B08620-D3B4-4DCD-BBA0-A90EF21EE5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" y="2560492"/>
            <a:ext cx="7000875" cy="6963517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64" y="9631867"/>
            <a:ext cx="534431" cy="534431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530" y="9622554"/>
            <a:ext cx="549433" cy="5494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2720" y="2659545"/>
            <a:ext cx="708659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1 เมษายน 2565 เวลา 15.00 น.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เทศบาล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โดย นายมนตรี ศรีคำภา นายกเทศมนตรีตำบลกุด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พร้อม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ด้วยนายยง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ยุตย์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คำก้อน รองนายกเทศมนตรีตำบลกุด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สรกฤต 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เฮ้า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บ้านอ้วน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เลขานุการนายกเทศมนตรีตำบลกุด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พนักงาน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เจ้าหน้าที่เทศบาลตำบลกุด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มอบเครื่องอุปโภค-บริโภค เช่นน้ำดื่ม อาหารแห้งต่างๆ ให้แก่ผู้สัมผัสกับผู้ติดเชื้อ (กลุ่มเสี่ยงสูง)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หมู่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ที่ 18 บ้านโนนโพธิ์ 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อำเภอ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สาการ จังหวัดอุบลราชธานี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จำนวน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2 ครัวเรือน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9399" y="5866733"/>
            <a:ext cx="71184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4 เมษายน 2565 เวลา 10.00 น.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เทศบาล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โดย นายมนตรี ศรีคำภา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นายกเทศมนตรี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มอบหมาย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ให้นาย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ยง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ยุตย์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คำก้อน รองนายกเทศมนตรี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ตำบลกุดชมพู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พร้อมด้วย นายสรกฤต 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เฮ้า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บ้าน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อ้วน เลขานุการ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นายกเทศมนตรีตำบลกุด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และ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พนักงาน เจ้าหน้าที่เทศบาลตำบลกุด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เป็นตัวแทน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มอบ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เครื่องอุปโภค-บริโภค เช่นน้ำดื่ม อาหารแห้งต่างๆ ให้แก่ผู้สัมผัสกับผู้ติดเชื้อ </a:t>
            </a:r>
            <a:endParaRPr lang="th-TH" sz="2000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/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กลุ่มเสี่ยงสูง)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จำนวน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4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หมู่บ้านม.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1 บ้านยอดดอน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ชี ม.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2 บ้านคำ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เม็ก ม.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13 บ้านโนน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เจริญ ม.19 </a:t>
            </a:r>
          </a:p>
          <a:p>
            <a:pPr algn="thaiDist"/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บ้าน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ทุ่ง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พัฒนา จำนวน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14 ครัวเรือน</a:t>
            </a:r>
          </a:p>
        </p:txBody>
      </p:sp>
      <p:pic>
        <p:nvPicPr>
          <p:cNvPr id="28" name="รูปภาพ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3" y="269362"/>
            <a:ext cx="1470186" cy="14701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7195" y="9746906"/>
            <a:ext cx="295328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งานประชาสัมพันธ์เทศบาลตำบลกุด</a:t>
            </a:r>
            <a:r>
              <a:rPr lang="th-TH" sz="2000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sp>
        <p:nvSpPr>
          <p:cNvPr id="19" name="TextBox 18"/>
          <p:cNvSpPr txBox="1"/>
          <p:nvPr/>
        </p:nvSpPr>
        <p:spPr>
          <a:xfrm>
            <a:off x="4665255" y="9746906"/>
            <a:ext cx="276587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https://www.kudchompu.go.th/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14" y="4290761"/>
            <a:ext cx="2083857" cy="1560723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492" y="4290761"/>
            <a:ext cx="2058390" cy="1575972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92" y="4290761"/>
            <a:ext cx="2058389" cy="1575972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14" y="7831607"/>
            <a:ext cx="2021839" cy="1514274"/>
          </a:xfrm>
          <a:prstGeom prst="rect">
            <a:avLst/>
          </a:prstGeom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220" y="7831607"/>
            <a:ext cx="2021840" cy="1514274"/>
          </a:xfrm>
          <a:prstGeom prst="rect">
            <a:avLst/>
          </a:prstGeom>
        </p:spPr>
      </p:pic>
      <p:pic>
        <p:nvPicPr>
          <p:cNvPr id="21" name="รูปภาพ 2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440" y="7831607"/>
            <a:ext cx="2021839" cy="151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274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21F2DB7A-352B-473F-9190-00709A39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6" name="รูปภาพ 5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5EB9CAA6-1A60-4519-87FD-D969B338B6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10186"/>
          <a:stretch/>
        </p:blipFill>
        <p:spPr>
          <a:xfrm>
            <a:off x="1149" y="8991600"/>
            <a:ext cx="6787578" cy="1700213"/>
          </a:xfrm>
          <a:prstGeom prst="rect">
            <a:avLst/>
          </a:prstGeom>
        </p:spPr>
      </p:pic>
      <p:pic>
        <p:nvPicPr>
          <p:cNvPr id="8" name="รูปภาพ 7" descr="รูปภาพประกอบด้วย ข้อความ, ท้องฟ้ายามค่ำคืน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6FFC827B-82DE-4DE5-878C-D0F9E3A87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41901"/>
          <a:stretch/>
        </p:blipFill>
        <p:spPr>
          <a:xfrm>
            <a:off x="1149" y="8991600"/>
            <a:ext cx="4390742" cy="1700213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="" xmlns:a16="http://schemas.microsoft.com/office/drawing/2014/main" id="{FFEFA758-345F-41AC-8744-A9E5060848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1"/>
          <a:stretch/>
        </p:blipFill>
        <p:spPr>
          <a:xfrm>
            <a:off x="1149" y="0"/>
            <a:ext cx="7557376" cy="235527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="" xmlns:a16="http://schemas.microsoft.com/office/drawing/2014/main" id="{53A299D1-8815-4D20-A2E2-1CD10B57B9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84" b="69419"/>
          <a:stretch/>
        </p:blipFill>
        <p:spPr>
          <a:xfrm>
            <a:off x="1149" y="0"/>
            <a:ext cx="2714342" cy="3269673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ลูกศร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3BC34702-C356-46D5-82C1-CF2BA833A2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" r="69217" b="75250"/>
          <a:stretch/>
        </p:blipFill>
        <p:spPr>
          <a:xfrm>
            <a:off x="1149" y="96983"/>
            <a:ext cx="2326415" cy="2549236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="" xmlns:a16="http://schemas.microsoft.com/office/drawing/2014/main" id="{8ABF555A-BD88-4C5F-99A6-A70268EEE5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3" t="16716" b="77064"/>
          <a:stretch/>
        </p:blipFill>
        <p:spPr>
          <a:xfrm>
            <a:off x="3532909" y="1787236"/>
            <a:ext cx="4025616" cy="665019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="" xmlns:a16="http://schemas.microsoft.com/office/drawing/2014/main" id="{49F8A9CA-BF3D-4869-91EF-E78925103F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2074" r="75450" b="83283"/>
          <a:stretch/>
        </p:blipFill>
        <p:spPr>
          <a:xfrm>
            <a:off x="290945" y="221673"/>
            <a:ext cx="1565564" cy="1565564"/>
          </a:xfrm>
          <a:prstGeom prst="rect">
            <a:avLst/>
          </a:prstGeom>
        </p:spPr>
      </p:pic>
      <p:sp>
        <p:nvSpPr>
          <p:cNvPr id="23" name="กล่องข้อความ 22">
            <a:extLst>
              <a:ext uri="{FF2B5EF4-FFF2-40B4-BE49-F238E27FC236}">
                <a16:creationId xmlns="" xmlns:a16="http://schemas.microsoft.com/office/drawing/2014/main" id="{4C9243C1-12B6-4BCC-B1AD-12AE196ED83F}"/>
              </a:ext>
            </a:extLst>
          </p:cNvPr>
          <p:cNvSpPr txBox="1"/>
          <p:nvPr/>
        </p:nvSpPr>
        <p:spPr>
          <a:xfrm>
            <a:off x="2258291" y="479113"/>
            <a:ext cx="5240537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rgbClr val="009685"/>
                </a:solidFill>
                <a:latin typeface="Mitr Regular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rgbClr val="9FBA77"/>
                </a:solidFill>
                <a:latin typeface="Mitr Regular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4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เทศบาลตำบลกุด</a:t>
            </a:r>
            <a:r>
              <a:rPr lang="th-TH" sz="24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ชมภู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</a:p>
          <a:p>
            <a:r>
              <a:rPr lang="th-TH" sz="160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  <a:r>
              <a:rPr lang="th-TH" sz="160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                   อำเภอ</a:t>
            </a:r>
            <a:r>
              <a:rPr lang="th-TH" sz="16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พิบูลมัง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สาหาร จังหวัดอุบลราชธานี</a:t>
            </a:r>
            <a:endParaRPr lang="th-TH" sz="1600" dirty="0">
              <a:solidFill>
                <a:schemeClr val="accent6">
                  <a:lumMod val="50000"/>
                </a:schemeClr>
              </a:solidFill>
              <a:latin typeface="Mitr" charset="-34"/>
              <a:cs typeface="Mitr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="" xmlns:a16="http://schemas.microsoft.com/office/drawing/2014/main" id="{31C60149-F2E6-43FE-9AE4-2DF3D6B50576}"/>
              </a:ext>
            </a:extLst>
          </p:cNvPr>
          <p:cNvSpPr txBox="1"/>
          <p:nvPr/>
        </p:nvSpPr>
        <p:spPr>
          <a:xfrm>
            <a:off x="4391890" y="1964324"/>
            <a:ext cx="3005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ฉบับที่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4 เดือนเมษายน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="" xmlns:a16="http://schemas.microsoft.com/office/drawing/2014/main" id="{47977DEE-5125-4628-9DE6-5C42EF7071DE}"/>
              </a:ext>
            </a:extLst>
          </p:cNvPr>
          <p:cNvSpPr txBox="1"/>
          <p:nvPr/>
        </p:nvSpPr>
        <p:spPr>
          <a:xfrm>
            <a:off x="290945" y="10302443"/>
            <a:ext cx="62048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งานเทศบาลตำบลกุด</a:t>
            </a:r>
            <a:r>
              <a:rPr lang="th-TH" sz="1300" dirty="0" err="1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 โทร.</a:t>
            </a:r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045-210989 โทรสาร.045-210988</a:t>
            </a:r>
          </a:p>
          <a:p>
            <a:endParaRPr lang="th-TH" sz="13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26" name="รูปภาพ 25" descr="รูปภาพประกอบด้วย ลานกว้าง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E5B08620-D3B4-4DCD-BBA0-A90EF21EE5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" y="2560492"/>
            <a:ext cx="7000875" cy="6963517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64" y="9631867"/>
            <a:ext cx="534431" cy="534431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530" y="9622554"/>
            <a:ext cx="549433" cy="5494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5147" y="2653516"/>
            <a:ext cx="72991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20 เมษายน พ.ศ. 2565 เวลา 14.00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น. นาย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มนตรี ศรีคำภา 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</a:t>
            </a:r>
            <a:endParaRPr lang="th-TH" sz="2000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มอบหมาย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ให้ นายสรกฤต 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เฮ้า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บ้านอ้วน เลขานุการนายกเทศมนตรีตำบลกุด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พนักงาน เจ้าหน้าที่เทศบาลตำบลกุด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มอบเครื่องอุปโภค-บริโภค เช่นน้ำดื่ม อาหารแห้ง ให้แก่ผู้สัมผัสกับผู้ติดเชื้อ (กลุ่มเสี่ยงสูง) จำนวน 3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หมู่บ้าน ม.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3 บ้านโชคอำนวย ม.12 บ้านห้วย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ไผ่ ม.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13 บ้านโนนเจริญ จำนวน 19 ครัวเรือน</a:t>
            </a:r>
          </a:p>
          <a:p>
            <a:r>
              <a:rPr lang="th-TH" sz="2000" dirty="0"/>
              <a:t/>
            </a:r>
            <a:br>
              <a:rPr lang="th-TH" sz="2000" dirty="0"/>
            </a:b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5619" y="5462339"/>
            <a:ext cx="70032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22 เมษายน 2565 เวลา 10.00 น.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เทศบาล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โดย นายมนตรี ศรีคำภา </a:t>
            </a:r>
          </a:p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นายกเทศมนตรีตำบลกุด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มอบหมาย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ให้ นาย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ยง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ยุตย์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คำก้อน รองนายกเทศมนตรีตำบลกุด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</a:t>
            </a:r>
            <a:endParaRPr lang="th-TH" sz="2000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/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พร้อม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ด้วย สมาชิกสภาเทศบาลตำบลกุด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และ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พนักงาน เจ้าหน้าที่เทศบาลตำบลกุด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เป็น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ตัวแทน มอบเครื่องอุปโภค-บริโภค เช่นน้ำดื่ม อาหารแห้ง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ให้แก่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ผู้สัมผัสกับผู้ติดเชื้อ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กลุ่มเสี่ยงสูง) จำนวน 3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หมู่บ้าน ม.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6 บ้านหินลาด ม. 8 บ้านโนน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ม่วง ม.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13 บ้านโนนเจริญ จำนวน 21 ครัวเรือน 33 ราย</a:t>
            </a:r>
          </a:p>
        </p:txBody>
      </p:sp>
      <p:pic>
        <p:nvPicPr>
          <p:cNvPr id="28" name="รูปภาพ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3" y="269362"/>
            <a:ext cx="1470186" cy="14701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7195" y="9746906"/>
            <a:ext cx="295328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งานประชาสัมพันธ์เทศบาลตำบลกุด</a:t>
            </a:r>
            <a:r>
              <a:rPr lang="th-TH" sz="2000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sp>
        <p:nvSpPr>
          <p:cNvPr id="19" name="TextBox 18"/>
          <p:cNvSpPr txBox="1"/>
          <p:nvPr/>
        </p:nvSpPr>
        <p:spPr>
          <a:xfrm>
            <a:off x="4665255" y="9746906"/>
            <a:ext cx="276587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https://www.kudchompu.go.th/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pic>
        <p:nvPicPr>
          <p:cNvPr id="22" name="รูปภาพ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87" y="3987827"/>
            <a:ext cx="1910701" cy="1431035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17" y="3987827"/>
            <a:ext cx="1910700" cy="1431035"/>
          </a:xfrm>
          <a:prstGeom prst="rect">
            <a:avLst/>
          </a:prstGeom>
        </p:spPr>
      </p:pic>
      <p:pic>
        <p:nvPicPr>
          <p:cNvPr id="29" name="รูปภาพ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336" y="3987827"/>
            <a:ext cx="1910701" cy="1431035"/>
          </a:xfrm>
          <a:prstGeom prst="rect">
            <a:avLst/>
          </a:prstGeom>
        </p:spPr>
      </p:pic>
      <p:pic>
        <p:nvPicPr>
          <p:cNvPr id="30" name="รูปภาพ 2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87" y="7253219"/>
            <a:ext cx="2013958" cy="1508371"/>
          </a:xfrm>
          <a:prstGeom prst="rect">
            <a:avLst/>
          </a:prstGeom>
        </p:spPr>
      </p:pic>
      <p:pic>
        <p:nvPicPr>
          <p:cNvPr id="31" name="รูปภาพ 3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789" y="7170092"/>
            <a:ext cx="2124948" cy="1591498"/>
          </a:xfrm>
          <a:prstGeom prst="rect">
            <a:avLst/>
          </a:prstGeom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899" y="7170092"/>
            <a:ext cx="2124948" cy="159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17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21F2DB7A-352B-473F-9190-00709A39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6" name="รูปภาพ 5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5EB9CAA6-1A60-4519-87FD-D969B338B6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10186"/>
          <a:stretch/>
        </p:blipFill>
        <p:spPr>
          <a:xfrm>
            <a:off x="1149" y="8991600"/>
            <a:ext cx="6787578" cy="1700213"/>
          </a:xfrm>
          <a:prstGeom prst="rect">
            <a:avLst/>
          </a:prstGeom>
        </p:spPr>
      </p:pic>
      <p:pic>
        <p:nvPicPr>
          <p:cNvPr id="8" name="รูปภาพ 7" descr="รูปภาพประกอบด้วย ข้อความ, ท้องฟ้ายามค่ำคืน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6FFC827B-82DE-4DE5-878C-D0F9E3A87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41901"/>
          <a:stretch/>
        </p:blipFill>
        <p:spPr>
          <a:xfrm>
            <a:off x="1149" y="8991600"/>
            <a:ext cx="4390742" cy="1700213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="" xmlns:a16="http://schemas.microsoft.com/office/drawing/2014/main" id="{FFEFA758-345F-41AC-8744-A9E5060848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1"/>
          <a:stretch/>
        </p:blipFill>
        <p:spPr>
          <a:xfrm>
            <a:off x="1149" y="0"/>
            <a:ext cx="7557376" cy="235527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="" xmlns:a16="http://schemas.microsoft.com/office/drawing/2014/main" id="{53A299D1-8815-4D20-A2E2-1CD10B57B9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84" b="69419"/>
          <a:stretch/>
        </p:blipFill>
        <p:spPr>
          <a:xfrm>
            <a:off x="1149" y="0"/>
            <a:ext cx="2714342" cy="3269673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ลูกศร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3BC34702-C356-46D5-82C1-CF2BA833A2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" r="69217" b="75250"/>
          <a:stretch/>
        </p:blipFill>
        <p:spPr>
          <a:xfrm>
            <a:off x="1149" y="96983"/>
            <a:ext cx="2326415" cy="2549236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="" xmlns:a16="http://schemas.microsoft.com/office/drawing/2014/main" id="{8ABF555A-BD88-4C5F-99A6-A70268EEE5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3" t="16716" b="77064"/>
          <a:stretch/>
        </p:blipFill>
        <p:spPr>
          <a:xfrm>
            <a:off x="3532909" y="1787236"/>
            <a:ext cx="4025616" cy="665019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="" xmlns:a16="http://schemas.microsoft.com/office/drawing/2014/main" id="{49F8A9CA-BF3D-4869-91EF-E78925103F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2074" r="75450" b="83283"/>
          <a:stretch/>
        </p:blipFill>
        <p:spPr>
          <a:xfrm>
            <a:off x="290945" y="221673"/>
            <a:ext cx="1565564" cy="1565564"/>
          </a:xfrm>
          <a:prstGeom prst="rect">
            <a:avLst/>
          </a:prstGeom>
        </p:spPr>
      </p:pic>
      <p:sp>
        <p:nvSpPr>
          <p:cNvPr id="23" name="กล่องข้อความ 22">
            <a:extLst>
              <a:ext uri="{FF2B5EF4-FFF2-40B4-BE49-F238E27FC236}">
                <a16:creationId xmlns="" xmlns:a16="http://schemas.microsoft.com/office/drawing/2014/main" id="{4C9243C1-12B6-4BCC-B1AD-12AE196ED83F}"/>
              </a:ext>
            </a:extLst>
          </p:cNvPr>
          <p:cNvSpPr txBox="1"/>
          <p:nvPr/>
        </p:nvSpPr>
        <p:spPr>
          <a:xfrm>
            <a:off x="2258291" y="479113"/>
            <a:ext cx="5240537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rgbClr val="009685"/>
                </a:solidFill>
                <a:latin typeface="Mitr Regular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rgbClr val="9FBA77"/>
                </a:solidFill>
                <a:latin typeface="Mitr Regular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4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เทศบาลตำบลกุด</a:t>
            </a:r>
            <a:r>
              <a:rPr lang="th-TH" sz="24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ชมภู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</a:p>
          <a:p>
            <a:r>
              <a:rPr lang="th-TH" sz="160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  <a:r>
              <a:rPr lang="th-TH" sz="160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                   อำเภอ</a:t>
            </a:r>
            <a:r>
              <a:rPr lang="th-TH" sz="16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พิบูลมัง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สาหาร จังหวัดอุบลราชธานี</a:t>
            </a:r>
            <a:endParaRPr lang="th-TH" sz="1600" dirty="0">
              <a:solidFill>
                <a:schemeClr val="accent6">
                  <a:lumMod val="50000"/>
                </a:schemeClr>
              </a:solidFill>
              <a:latin typeface="Mitr" charset="-34"/>
              <a:cs typeface="Mitr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="" xmlns:a16="http://schemas.microsoft.com/office/drawing/2014/main" id="{31C60149-F2E6-43FE-9AE4-2DF3D6B50576}"/>
              </a:ext>
            </a:extLst>
          </p:cNvPr>
          <p:cNvSpPr txBox="1"/>
          <p:nvPr/>
        </p:nvSpPr>
        <p:spPr>
          <a:xfrm>
            <a:off x="4391890" y="1964324"/>
            <a:ext cx="3005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ฉบับที่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4 เดือนเมษายน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="" xmlns:a16="http://schemas.microsoft.com/office/drawing/2014/main" id="{47977DEE-5125-4628-9DE6-5C42EF7071DE}"/>
              </a:ext>
            </a:extLst>
          </p:cNvPr>
          <p:cNvSpPr txBox="1"/>
          <p:nvPr/>
        </p:nvSpPr>
        <p:spPr>
          <a:xfrm>
            <a:off x="290945" y="10302443"/>
            <a:ext cx="62048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งานเทศบาลตำบลกุด</a:t>
            </a:r>
            <a:r>
              <a:rPr lang="th-TH" sz="1300" dirty="0" err="1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 โทร.</a:t>
            </a:r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045-210989 โทรสาร.045-210988</a:t>
            </a:r>
          </a:p>
          <a:p>
            <a:endParaRPr lang="th-TH" sz="13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26" name="รูปภาพ 25" descr="รูปภาพประกอบด้วย ลานกว้าง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E5B08620-D3B4-4DCD-BBA0-A90EF21EE5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55" y="2560491"/>
            <a:ext cx="7000875" cy="6963517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64" y="9631867"/>
            <a:ext cx="534431" cy="534431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530" y="9622554"/>
            <a:ext cx="549433" cy="5494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364" y="2639662"/>
            <a:ext cx="72991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วันจันทร์ที่ ๒๕ เม.ย. 2565. เวลา 09. 00 น.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มนตรี ศรีคำภา นายกเทศมนตรีตำบลกุด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algn="thaiDist"/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พร้อมด้วยนาย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เศรษฐมาตย์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ปลัดเทศบาลตำบลกุด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นายทรงพล ลาภเย็น กำนันตำบลกุด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พนักงาน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เจ้าหน้าที่เทศบาลตำบลกุด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ร่วมต้อนรับท่านอธิบดีกรมการปกครอง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ธนาคม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จงจิระ </a:t>
            </a:r>
            <a:endParaRPr lang="th-TH" sz="2000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/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พร้อมภริยา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กราบสักการะศาลหลักเมือง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สาหารและเปิดตลาดเกษตรสีเขียว ณ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บริเวณศาลหลักเมืองอำเภอ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สาหาร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จังหวัด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อุบลราชธานี</a:t>
            </a:r>
          </a:p>
        </p:txBody>
      </p:sp>
      <p:pic>
        <p:nvPicPr>
          <p:cNvPr id="28" name="รูปภาพ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3" y="269362"/>
            <a:ext cx="1470186" cy="14701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7195" y="9746906"/>
            <a:ext cx="295328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งานประชาสัมพันธ์เทศบาลตำบลกุด</a:t>
            </a:r>
            <a:r>
              <a:rPr lang="th-TH" sz="2000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sp>
        <p:nvSpPr>
          <p:cNvPr id="19" name="TextBox 18"/>
          <p:cNvSpPr txBox="1"/>
          <p:nvPr/>
        </p:nvSpPr>
        <p:spPr>
          <a:xfrm>
            <a:off x="4665255" y="9746906"/>
            <a:ext cx="276587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https://www.kudchompu.go.th/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65" y="4390792"/>
            <a:ext cx="2218018" cy="1333214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65" y="5832308"/>
            <a:ext cx="2218018" cy="1570204"/>
          </a:xfrm>
          <a:prstGeom prst="rect">
            <a:avLst/>
          </a:prstGeom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110" y="5841492"/>
            <a:ext cx="2002950" cy="1561020"/>
          </a:xfrm>
          <a:prstGeom prst="rect">
            <a:avLst/>
          </a:prstGeom>
        </p:spPr>
      </p:pic>
      <p:pic>
        <p:nvPicPr>
          <p:cNvPr id="21" name="รูปภาพ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559" y="5826343"/>
            <a:ext cx="2002951" cy="1576169"/>
          </a:xfrm>
          <a:prstGeom prst="rect">
            <a:avLst/>
          </a:prstGeom>
        </p:spPr>
      </p:pic>
      <p:pic>
        <p:nvPicPr>
          <p:cNvPr id="33" name="รูปภาพ 3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17" y="7544181"/>
            <a:ext cx="2208565" cy="1447419"/>
          </a:xfrm>
          <a:prstGeom prst="rect">
            <a:avLst/>
          </a:prstGeom>
        </p:spPr>
      </p:pic>
      <p:pic>
        <p:nvPicPr>
          <p:cNvPr id="34" name="รูปภาพ 3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559" y="7544181"/>
            <a:ext cx="2002951" cy="1447419"/>
          </a:xfrm>
          <a:prstGeom prst="rect">
            <a:avLst/>
          </a:prstGeom>
        </p:spPr>
      </p:pic>
      <p:pic>
        <p:nvPicPr>
          <p:cNvPr id="35" name="รูปภาพ 3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109" y="4390793"/>
            <a:ext cx="2002950" cy="1333214"/>
          </a:xfrm>
          <a:prstGeom prst="rect">
            <a:avLst/>
          </a:prstGeom>
        </p:spPr>
      </p:pic>
      <p:pic>
        <p:nvPicPr>
          <p:cNvPr id="36" name="รูปภาพ 3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559" y="4390792"/>
            <a:ext cx="2002951" cy="1333214"/>
          </a:xfrm>
          <a:prstGeom prst="rect">
            <a:avLst/>
          </a:prstGeom>
        </p:spPr>
      </p:pic>
      <p:pic>
        <p:nvPicPr>
          <p:cNvPr id="37" name="รูปภาพ 3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110" y="7531718"/>
            <a:ext cx="2002949" cy="145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510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21F2DB7A-352B-473F-9190-00709A39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6" name="รูปภาพ 5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5EB9CAA6-1A60-4519-87FD-D969B338B6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10186"/>
          <a:stretch/>
        </p:blipFill>
        <p:spPr>
          <a:xfrm>
            <a:off x="1149" y="8991600"/>
            <a:ext cx="6787578" cy="1700213"/>
          </a:xfrm>
          <a:prstGeom prst="rect">
            <a:avLst/>
          </a:prstGeom>
        </p:spPr>
      </p:pic>
      <p:pic>
        <p:nvPicPr>
          <p:cNvPr id="8" name="รูปภาพ 7" descr="รูปภาพประกอบด้วย ข้อความ, ท้องฟ้ายามค่ำคืน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6FFC827B-82DE-4DE5-878C-D0F9E3A87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41901"/>
          <a:stretch/>
        </p:blipFill>
        <p:spPr>
          <a:xfrm>
            <a:off x="1149" y="8991600"/>
            <a:ext cx="4390742" cy="1700213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="" xmlns:a16="http://schemas.microsoft.com/office/drawing/2014/main" id="{FFEFA758-345F-41AC-8744-A9E5060848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1"/>
          <a:stretch/>
        </p:blipFill>
        <p:spPr>
          <a:xfrm>
            <a:off x="1149" y="0"/>
            <a:ext cx="7557376" cy="235527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="" xmlns:a16="http://schemas.microsoft.com/office/drawing/2014/main" id="{53A299D1-8815-4D20-A2E2-1CD10B57B9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84" b="69419"/>
          <a:stretch/>
        </p:blipFill>
        <p:spPr>
          <a:xfrm>
            <a:off x="1149" y="0"/>
            <a:ext cx="2714342" cy="3269673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ลูกศร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3BC34702-C356-46D5-82C1-CF2BA833A2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" r="69217" b="75250"/>
          <a:stretch/>
        </p:blipFill>
        <p:spPr>
          <a:xfrm>
            <a:off x="1149" y="96983"/>
            <a:ext cx="2326415" cy="2549236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="" xmlns:a16="http://schemas.microsoft.com/office/drawing/2014/main" id="{8ABF555A-BD88-4C5F-99A6-A70268EEE5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3" t="16716" b="77064"/>
          <a:stretch/>
        </p:blipFill>
        <p:spPr>
          <a:xfrm>
            <a:off x="3532909" y="1787236"/>
            <a:ext cx="4025616" cy="665019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="" xmlns:a16="http://schemas.microsoft.com/office/drawing/2014/main" id="{49F8A9CA-BF3D-4869-91EF-E78925103F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2074" r="75450" b="83283"/>
          <a:stretch/>
        </p:blipFill>
        <p:spPr>
          <a:xfrm>
            <a:off x="290945" y="221673"/>
            <a:ext cx="1565564" cy="1565564"/>
          </a:xfrm>
          <a:prstGeom prst="rect">
            <a:avLst/>
          </a:prstGeom>
        </p:spPr>
      </p:pic>
      <p:sp>
        <p:nvSpPr>
          <p:cNvPr id="23" name="กล่องข้อความ 22">
            <a:extLst>
              <a:ext uri="{FF2B5EF4-FFF2-40B4-BE49-F238E27FC236}">
                <a16:creationId xmlns="" xmlns:a16="http://schemas.microsoft.com/office/drawing/2014/main" id="{4C9243C1-12B6-4BCC-B1AD-12AE196ED83F}"/>
              </a:ext>
            </a:extLst>
          </p:cNvPr>
          <p:cNvSpPr txBox="1"/>
          <p:nvPr/>
        </p:nvSpPr>
        <p:spPr>
          <a:xfrm>
            <a:off x="2258291" y="479113"/>
            <a:ext cx="5240537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rgbClr val="009685"/>
                </a:solidFill>
                <a:latin typeface="Mitr Regular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rgbClr val="9FBA77"/>
                </a:solidFill>
                <a:latin typeface="Mitr Regular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4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เทศบาลตำบลกุด</a:t>
            </a:r>
            <a:r>
              <a:rPr lang="th-TH" sz="24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ชมภู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</a:p>
          <a:p>
            <a:r>
              <a:rPr lang="th-TH" sz="160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  <a:r>
              <a:rPr lang="th-TH" sz="160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                   อำเภอ</a:t>
            </a:r>
            <a:r>
              <a:rPr lang="th-TH" sz="16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พิบูลมัง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สาหาร จังหวัดอุบลราชธานี</a:t>
            </a:r>
            <a:endParaRPr lang="th-TH" sz="1600" dirty="0">
              <a:solidFill>
                <a:schemeClr val="accent6">
                  <a:lumMod val="50000"/>
                </a:schemeClr>
              </a:solidFill>
              <a:latin typeface="Mitr" charset="-34"/>
              <a:cs typeface="Mitr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="" xmlns:a16="http://schemas.microsoft.com/office/drawing/2014/main" id="{31C60149-F2E6-43FE-9AE4-2DF3D6B50576}"/>
              </a:ext>
            </a:extLst>
          </p:cNvPr>
          <p:cNvSpPr txBox="1"/>
          <p:nvPr/>
        </p:nvSpPr>
        <p:spPr>
          <a:xfrm>
            <a:off x="4391890" y="1964324"/>
            <a:ext cx="3005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ฉบับที่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4 เดือนเมษายน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="" xmlns:a16="http://schemas.microsoft.com/office/drawing/2014/main" id="{47977DEE-5125-4628-9DE6-5C42EF7071DE}"/>
              </a:ext>
            </a:extLst>
          </p:cNvPr>
          <p:cNvSpPr txBox="1"/>
          <p:nvPr/>
        </p:nvSpPr>
        <p:spPr>
          <a:xfrm>
            <a:off x="290945" y="10302443"/>
            <a:ext cx="62048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งานเทศบาลตำบลกุด</a:t>
            </a:r>
            <a:r>
              <a:rPr lang="th-TH" sz="1300" dirty="0" err="1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 โทร.</a:t>
            </a:r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045-210989 โทรสาร.045-210988</a:t>
            </a:r>
          </a:p>
          <a:p>
            <a:endParaRPr lang="th-TH" sz="13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26" name="รูปภาพ 25" descr="รูปภาพประกอบด้วย ลานกว้าง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E5B08620-D3B4-4DCD-BBA0-A90EF21EE5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" y="2560492"/>
            <a:ext cx="7000875" cy="6963517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64" y="9631867"/>
            <a:ext cx="534431" cy="534431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530" y="9622554"/>
            <a:ext cx="549433" cy="5494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5147" y="2653516"/>
            <a:ext cx="71636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25 เมษายน 2565 เวลา 10.00 น.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เทศบาล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โดย นายมนตรี ศรีคำภา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นายกเทศมนตรี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มอบหมาย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ให้ นาง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ยุคนธร 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ทรา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รมย์ หัวหน้าฝ่ายปกครอง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นายบุญ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อาจ ไชยจักร สมาชิกสภา 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ทต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.กุด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เขต 1 พร้อมด้วย พนักงาน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เจ้าหน้าที่เป็นตัวแทน มอบ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เครื่องอุปโภค-บริโภค เช่นน้ำดื่ม อาหารแห้ง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ให้แก่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ผู้สัมผัสกับผู้ติดเชื้อ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กลุ่มเสี่ยงสูง) จำนวน 3 หมู่บ้าน ม. 4 บ้านหิน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สูง ม.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13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บ้าน</a:t>
            </a:r>
          </a:p>
          <a:p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โนน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เจริญ ม. 18 บ้านโนน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โพธิ์ จำนวน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9 ครัวเรือน 25 ราย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5438" y="5978370"/>
            <a:ext cx="70032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26 เมษายน พ.ศ. 2565 เวลา 10.20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น.นาย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มนตรี ศรีคำภา 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มอบหมายให้ นางยุคลธร 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ทรา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รมย์ หัวหน้าฝ่ายปกครอง พนักงาน เจ้าหน้าที่เทศบาลตำบลกุด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</a:t>
            </a:r>
            <a:endParaRPr lang="th-TH" sz="2000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มอบ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เครื่องอุปโภค-บริโภค เช่นน้ำดื่ม อาหารแห้ง ให้แก่ผู้สัมผัสกับผู้ติดเชื้อ (กลุ่มเสี่ยงสูง) </a:t>
            </a:r>
          </a:p>
          <a:p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ม.9 บ้านดอนสำราญ ม.1 บ้านยอดดอน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ชี ม.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12 บ้านห้วยไผ่ ม.3 บ้านโชค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อำนวย ม.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15 บ้านดอนไม้งาม รวม 25 ครัวเรือน 37 ราย</a:t>
            </a:r>
          </a:p>
        </p:txBody>
      </p:sp>
      <p:pic>
        <p:nvPicPr>
          <p:cNvPr id="28" name="รูปภาพ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3" y="269362"/>
            <a:ext cx="1470186" cy="14701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7195" y="9746906"/>
            <a:ext cx="295328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งานประชาสัมพันธ์เทศบาลตำบลกุด</a:t>
            </a:r>
            <a:r>
              <a:rPr lang="th-TH" sz="2000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sp>
        <p:nvSpPr>
          <p:cNvPr id="19" name="TextBox 18"/>
          <p:cNvSpPr txBox="1"/>
          <p:nvPr/>
        </p:nvSpPr>
        <p:spPr>
          <a:xfrm>
            <a:off x="4665255" y="9746906"/>
            <a:ext cx="276587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https://www.kudchompu.go.th/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87" y="4338957"/>
            <a:ext cx="2136610" cy="1600232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971" y="4338956"/>
            <a:ext cx="2136613" cy="1600234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212" y="4338956"/>
            <a:ext cx="2013958" cy="1600233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42" y="7609586"/>
            <a:ext cx="2097755" cy="1573316"/>
          </a:xfrm>
          <a:prstGeom prst="rect">
            <a:avLst/>
          </a:prstGeom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541" y="7609585"/>
            <a:ext cx="2097079" cy="1572809"/>
          </a:xfrm>
          <a:prstGeom prst="rect">
            <a:avLst/>
          </a:prstGeom>
        </p:spPr>
      </p:pic>
      <p:pic>
        <p:nvPicPr>
          <p:cNvPr id="21" name="รูปภาพ 2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003" y="7609585"/>
            <a:ext cx="2097079" cy="157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75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21F2DB7A-352B-473F-9190-00709A39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6" name="รูปภาพ 5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5EB9CAA6-1A60-4519-87FD-D969B338B6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10186"/>
          <a:stretch/>
        </p:blipFill>
        <p:spPr>
          <a:xfrm>
            <a:off x="1149" y="8991600"/>
            <a:ext cx="6787578" cy="1700213"/>
          </a:xfrm>
          <a:prstGeom prst="rect">
            <a:avLst/>
          </a:prstGeom>
        </p:spPr>
      </p:pic>
      <p:pic>
        <p:nvPicPr>
          <p:cNvPr id="8" name="รูปภาพ 7" descr="รูปภาพประกอบด้วย ข้อความ, ท้องฟ้ายามค่ำคืน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6FFC827B-82DE-4DE5-878C-D0F9E3A87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41901"/>
          <a:stretch/>
        </p:blipFill>
        <p:spPr>
          <a:xfrm>
            <a:off x="1149" y="8991600"/>
            <a:ext cx="4390742" cy="1700213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="" xmlns:a16="http://schemas.microsoft.com/office/drawing/2014/main" id="{FFEFA758-345F-41AC-8744-A9E5060848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1"/>
          <a:stretch/>
        </p:blipFill>
        <p:spPr>
          <a:xfrm>
            <a:off x="1149" y="0"/>
            <a:ext cx="7557376" cy="235527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="" xmlns:a16="http://schemas.microsoft.com/office/drawing/2014/main" id="{53A299D1-8815-4D20-A2E2-1CD10B57B9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84" b="69419"/>
          <a:stretch/>
        </p:blipFill>
        <p:spPr>
          <a:xfrm>
            <a:off x="1149" y="0"/>
            <a:ext cx="2714342" cy="3269673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ลูกศร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3BC34702-C356-46D5-82C1-CF2BA833A2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" r="69217" b="75250"/>
          <a:stretch/>
        </p:blipFill>
        <p:spPr>
          <a:xfrm>
            <a:off x="1149" y="96983"/>
            <a:ext cx="2326415" cy="2549236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="" xmlns:a16="http://schemas.microsoft.com/office/drawing/2014/main" id="{8ABF555A-BD88-4C5F-99A6-A70268EEE5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3" t="16716" b="77064"/>
          <a:stretch/>
        </p:blipFill>
        <p:spPr>
          <a:xfrm>
            <a:off x="3532909" y="1787236"/>
            <a:ext cx="4025616" cy="665019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="" xmlns:a16="http://schemas.microsoft.com/office/drawing/2014/main" id="{49F8A9CA-BF3D-4869-91EF-E78925103F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2074" r="75450" b="83283"/>
          <a:stretch/>
        </p:blipFill>
        <p:spPr>
          <a:xfrm>
            <a:off x="290945" y="221673"/>
            <a:ext cx="1565564" cy="1565564"/>
          </a:xfrm>
          <a:prstGeom prst="rect">
            <a:avLst/>
          </a:prstGeom>
        </p:spPr>
      </p:pic>
      <p:sp>
        <p:nvSpPr>
          <p:cNvPr id="23" name="กล่องข้อความ 22">
            <a:extLst>
              <a:ext uri="{FF2B5EF4-FFF2-40B4-BE49-F238E27FC236}">
                <a16:creationId xmlns="" xmlns:a16="http://schemas.microsoft.com/office/drawing/2014/main" id="{4C9243C1-12B6-4BCC-B1AD-12AE196ED83F}"/>
              </a:ext>
            </a:extLst>
          </p:cNvPr>
          <p:cNvSpPr txBox="1"/>
          <p:nvPr/>
        </p:nvSpPr>
        <p:spPr>
          <a:xfrm>
            <a:off x="2258291" y="479113"/>
            <a:ext cx="5240537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rgbClr val="009685"/>
                </a:solidFill>
                <a:latin typeface="Mitr Regular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rgbClr val="9FBA77"/>
                </a:solidFill>
                <a:latin typeface="Mitr Regular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4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เทศบาลตำบลกุด</a:t>
            </a:r>
            <a:r>
              <a:rPr lang="th-TH" sz="24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ชมภู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</a:p>
          <a:p>
            <a:r>
              <a:rPr lang="th-TH" sz="160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  <a:r>
              <a:rPr lang="th-TH" sz="160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                   อำเภอ</a:t>
            </a:r>
            <a:r>
              <a:rPr lang="th-TH" sz="16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พิบูลมัง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สาหาร จังหวัดอุบลราชธานี</a:t>
            </a:r>
            <a:endParaRPr lang="th-TH" sz="1600" dirty="0">
              <a:solidFill>
                <a:schemeClr val="accent6">
                  <a:lumMod val="50000"/>
                </a:schemeClr>
              </a:solidFill>
              <a:latin typeface="Mitr" charset="-34"/>
              <a:cs typeface="Mitr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="" xmlns:a16="http://schemas.microsoft.com/office/drawing/2014/main" id="{31C60149-F2E6-43FE-9AE4-2DF3D6B50576}"/>
              </a:ext>
            </a:extLst>
          </p:cNvPr>
          <p:cNvSpPr txBox="1"/>
          <p:nvPr/>
        </p:nvSpPr>
        <p:spPr>
          <a:xfrm>
            <a:off x="4391890" y="1964324"/>
            <a:ext cx="3005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ฉบับที่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4 เดือนเมษายน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="" xmlns:a16="http://schemas.microsoft.com/office/drawing/2014/main" id="{47977DEE-5125-4628-9DE6-5C42EF7071DE}"/>
              </a:ext>
            </a:extLst>
          </p:cNvPr>
          <p:cNvSpPr txBox="1"/>
          <p:nvPr/>
        </p:nvSpPr>
        <p:spPr>
          <a:xfrm>
            <a:off x="290945" y="10302443"/>
            <a:ext cx="62048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งานเทศบาลตำบลกุด</a:t>
            </a:r>
            <a:r>
              <a:rPr lang="th-TH" sz="1300" dirty="0" err="1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 โทร.</a:t>
            </a:r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045-210989 โทรสาร.045-210988</a:t>
            </a:r>
          </a:p>
          <a:p>
            <a:endParaRPr lang="th-TH" sz="13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26" name="รูปภาพ 25" descr="รูปภาพประกอบด้วย ลานกว้าง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E5B08620-D3B4-4DCD-BBA0-A90EF21EE5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" y="2560492"/>
            <a:ext cx="7000875" cy="6963517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64" y="9631867"/>
            <a:ext cx="534431" cy="534431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530" y="9622554"/>
            <a:ext cx="549433" cy="5494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5147" y="2653516"/>
            <a:ext cx="71636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26 เมษายน พ.ศ. 2565 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ร่วมกับ โรงพยาบาลส่งเสริมสุขภาพตำบลกุด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ประกอบฌาปนกิจศพผู้ป่วยติดเชื้อ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ไวรัส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โคโรนา 2019 (</a:t>
            </a:r>
            <a:r>
              <a:rPr lang="en-US" sz="2000" dirty="0">
                <a:latin typeface="TH SarabunPSK" pitchFamily="34" charset="-34"/>
                <a:cs typeface="TH SarabunPSK" pitchFamily="34" charset="-34"/>
              </a:rPr>
              <a:t>COVID-19)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ณ วัดพุทธรักษา บ้านหินสูง หมู่ที่ 4 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อำเภอ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สาหาร จังหวัดอุบลราชธานี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3150" y="5728747"/>
            <a:ext cx="70032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27 เมษายน 2565 เวลา 14.00 น.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เทศบาล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โดย นายมนตรี ศรีคำภา </a:t>
            </a:r>
          </a:p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มอบหมาย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ให้นาย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ยง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ยุตย์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คำก้อน รองนายกเทศมนตรีตำบลกุด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พร้อมด้วย นายทองเจริญ ทอง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อาจ สมาชิก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สภาเทศบาลตำบลกุด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และพนักงาน เจ้าหน้าที่เทศบาลตำบลกุด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เป็น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มอบเครื่องอุปโภค-บริโภค เช่นน้ำดื่ม อาหารแห้ง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ให้แก่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ผู้สัมผัสกับผู้ติดเชื้อ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กลุ่มเสี่ยงสูง) จำนวน 1 หมู่บ้าน ม. 6 บ้านหิน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ลาด จำนวน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8 ครัวเรือน</a:t>
            </a:r>
          </a:p>
        </p:txBody>
      </p:sp>
      <p:pic>
        <p:nvPicPr>
          <p:cNvPr id="28" name="รูปภาพ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3" y="269362"/>
            <a:ext cx="1470186" cy="14701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7195" y="9746906"/>
            <a:ext cx="295328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งานประชาสัมพันธ์เทศบาลตำบลกุด</a:t>
            </a:r>
            <a:r>
              <a:rPr lang="th-TH" sz="2000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sp>
        <p:nvSpPr>
          <p:cNvPr id="19" name="TextBox 18"/>
          <p:cNvSpPr txBox="1"/>
          <p:nvPr/>
        </p:nvSpPr>
        <p:spPr>
          <a:xfrm>
            <a:off x="4665255" y="9746906"/>
            <a:ext cx="276587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https://www.kudchompu.go.th/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pic>
        <p:nvPicPr>
          <p:cNvPr id="22" name="รูปภาพ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42" y="4008131"/>
            <a:ext cx="2091133" cy="1529625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69" y="4029385"/>
            <a:ext cx="2074390" cy="1508371"/>
          </a:xfrm>
          <a:prstGeom prst="rect">
            <a:avLst/>
          </a:prstGeom>
        </p:spPr>
      </p:pic>
      <p:pic>
        <p:nvPicPr>
          <p:cNvPr id="29" name="รูปภาพ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683" y="4020006"/>
            <a:ext cx="2013958" cy="1508371"/>
          </a:xfrm>
          <a:prstGeom prst="rect">
            <a:avLst/>
          </a:prstGeom>
        </p:spPr>
      </p:pic>
      <p:pic>
        <p:nvPicPr>
          <p:cNvPr id="30" name="รูปภาพ 2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43" y="7379859"/>
            <a:ext cx="2108901" cy="1579479"/>
          </a:xfrm>
          <a:prstGeom prst="rect">
            <a:avLst/>
          </a:prstGeom>
        </p:spPr>
      </p:pic>
      <p:pic>
        <p:nvPicPr>
          <p:cNvPr id="31" name="รูปภาพ 3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69" y="7379859"/>
            <a:ext cx="2108901" cy="1579479"/>
          </a:xfrm>
          <a:prstGeom prst="rect">
            <a:avLst/>
          </a:prstGeom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683" y="7379859"/>
            <a:ext cx="2108901" cy="157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99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21F2DB7A-352B-473F-9190-00709A39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6" name="รูปภาพ 5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5EB9CAA6-1A60-4519-87FD-D969B338B6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10186"/>
          <a:stretch/>
        </p:blipFill>
        <p:spPr>
          <a:xfrm>
            <a:off x="1149" y="8991600"/>
            <a:ext cx="6787578" cy="1700213"/>
          </a:xfrm>
          <a:prstGeom prst="rect">
            <a:avLst/>
          </a:prstGeom>
        </p:spPr>
      </p:pic>
      <p:pic>
        <p:nvPicPr>
          <p:cNvPr id="8" name="รูปภาพ 7" descr="รูปภาพประกอบด้วย ข้อความ, ท้องฟ้ายามค่ำคืน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6FFC827B-82DE-4DE5-878C-D0F9E3A87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41901"/>
          <a:stretch/>
        </p:blipFill>
        <p:spPr>
          <a:xfrm>
            <a:off x="1149" y="8991600"/>
            <a:ext cx="4390742" cy="1700213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="" xmlns:a16="http://schemas.microsoft.com/office/drawing/2014/main" id="{FFEFA758-345F-41AC-8744-A9E5060848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1"/>
          <a:stretch/>
        </p:blipFill>
        <p:spPr>
          <a:xfrm>
            <a:off x="1149" y="0"/>
            <a:ext cx="7557376" cy="235527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="" xmlns:a16="http://schemas.microsoft.com/office/drawing/2014/main" id="{53A299D1-8815-4D20-A2E2-1CD10B57B9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84" b="69419"/>
          <a:stretch/>
        </p:blipFill>
        <p:spPr>
          <a:xfrm>
            <a:off x="1149" y="0"/>
            <a:ext cx="2714342" cy="3269673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ลูกศร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3BC34702-C356-46D5-82C1-CF2BA833A2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" r="69217" b="75250"/>
          <a:stretch/>
        </p:blipFill>
        <p:spPr>
          <a:xfrm>
            <a:off x="1149" y="96983"/>
            <a:ext cx="2326415" cy="2549236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="" xmlns:a16="http://schemas.microsoft.com/office/drawing/2014/main" id="{8ABF555A-BD88-4C5F-99A6-A70268EEE5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3" t="16716" b="77064"/>
          <a:stretch/>
        </p:blipFill>
        <p:spPr>
          <a:xfrm>
            <a:off x="3532909" y="1787236"/>
            <a:ext cx="4025616" cy="665019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="" xmlns:a16="http://schemas.microsoft.com/office/drawing/2014/main" id="{49F8A9CA-BF3D-4869-91EF-E78925103F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2074" r="75450" b="83283"/>
          <a:stretch/>
        </p:blipFill>
        <p:spPr>
          <a:xfrm>
            <a:off x="290945" y="221673"/>
            <a:ext cx="1565564" cy="1565564"/>
          </a:xfrm>
          <a:prstGeom prst="rect">
            <a:avLst/>
          </a:prstGeom>
        </p:spPr>
      </p:pic>
      <p:sp>
        <p:nvSpPr>
          <p:cNvPr id="23" name="กล่องข้อความ 22">
            <a:extLst>
              <a:ext uri="{FF2B5EF4-FFF2-40B4-BE49-F238E27FC236}">
                <a16:creationId xmlns="" xmlns:a16="http://schemas.microsoft.com/office/drawing/2014/main" id="{4C9243C1-12B6-4BCC-B1AD-12AE196ED83F}"/>
              </a:ext>
            </a:extLst>
          </p:cNvPr>
          <p:cNvSpPr txBox="1"/>
          <p:nvPr/>
        </p:nvSpPr>
        <p:spPr>
          <a:xfrm>
            <a:off x="2258291" y="479113"/>
            <a:ext cx="5240537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rgbClr val="009685"/>
                </a:solidFill>
                <a:latin typeface="Mitr Regular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rgbClr val="9FBA77"/>
                </a:solidFill>
                <a:latin typeface="Mitr Regular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4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เทศบาลตำบลกุด</a:t>
            </a:r>
            <a:r>
              <a:rPr lang="th-TH" sz="24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ชมภู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</a:p>
          <a:p>
            <a:r>
              <a:rPr lang="th-TH" sz="160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  <a:r>
              <a:rPr lang="th-TH" sz="160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                   อำเภอ</a:t>
            </a:r>
            <a:r>
              <a:rPr lang="th-TH" sz="16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พิบูลมัง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สาหาร จังหวัดอุบลราชธานี</a:t>
            </a:r>
            <a:endParaRPr lang="th-TH" sz="1600" dirty="0">
              <a:solidFill>
                <a:schemeClr val="accent6">
                  <a:lumMod val="50000"/>
                </a:schemeClr>
              </a:solidFill>
              <a:latin typeface="Mitr" charset="-34"/>
              <a:cs typeface="Mitr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="" xmlns:a16="http://schemas.microsoft.com/office/drawing/2014/main" id="{31C60149-F2E6-43FE-9AE4-2DF3D6B50576}"/>
              </a:ext>
            </a:extLst>
          </p:cNvPr>
          <p:cNvSpPr txBox="1"/>
          <p:nvPr/>
        </p:nvSpPr>
        <p:spPr>
          <a:xfrm>
            <a:off x="4391890" y="1964324"/>
            <a:ext cx="3005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ฉบับที่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4 เดือนเมษายน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="" xmlns:a16="http://schemas.microsoft.com/office/drawing/2014/main" id="{47977DEE-5125-4628-9DE6-5C42EF7071DE}"/>
              </a:ext>
            </a:extLst>
          </p:cNvPr>
          <p:cNvSpPr txBox="1"/>
          <p:nvPr/>
        </p:nvSpPr>
        <p:spPr>
          <a:xfrm>
            <a:off x="290945" y="10302443"/>
            <a:ext cx="62048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งานเทศบาลตำบลกุด</a:t>
            </a:r>
            <a:r>
              <a:rPr lang="th-TH" sz="1300" dirty="0" err="1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 โทร.</a:t>
            </a:r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045-210989 โทรสาร.045-210988</a:t>
            </a:r>
          </a:p>
          <a:p>
            <a:endParaRPr lang="th-TH" sz="13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26" name="รูปภาพ 25" descr="รูปภาพประกอบด้วย ลานกว้าง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E5B08620-D3B4-4DCD-BBA0-A90EF21EE5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38" y="2629454"/>
            <a:ext cx="7000875" cy="6963517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64" y="9631867"/>
            <a:ext cx="534431" cy="534431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530" y="9622554"/>
            <a:ext cx="549433" cy="5494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5147" y="2653516"/>
            <a:ext cx="70959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28 เมษายน 2565 เวลา 10.00 น.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เทศบาล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โดย นายมนตรี ศรีคำภา </a:t>
            </a:r>
          </a:p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นายกเทศมนตรีตำบลกุด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มอบหมาย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ให้ นาย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ยง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ยุตย์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คำก้อน รองนายกเทศมนตรี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</a:t>
            </a:r>
            <a:endParaRPr lang="th-TH" sz="2000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/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พร้อม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ด้วย นางอุดม 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ศีรพาย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นายอัมพร ยานุ สมาชิกสภาเทศบาลตำบลกุด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และพนักงาน เจ้าหน้าที่เทศบาลตำบลกุด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เป็นตัวแทน มอบเครื่องอุปโภค-บริโภค เช่นน้ำดื่ม อาหารแห้ง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ให้แก่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ผู้สัมผัสกับผู้ติดเชื้อ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กลุ่มเสี่ยงสูง) จำนวน 2 หมู่บ้าน ม. 8 บ้านโนน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ม่วง ม.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9 บ้านดอนสำราญ จำนวน 15 ครัวเรือน</a:t>
            </a:r>
          </a:p>
        </p:txBody>
      </p:sp>
      <p:pic>
        <p:nvPicPr>
          <p:cNvPr id="28" name="รูปภาพ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3" y="269362"/>
            <a:ext cx="1470186" cy="14701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7195" y="9746906"/>
            <a:ext cx="295328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งานประชาสัมพันธ์เทศบาลตำบลกุด</a:t>
            </a:r>
            <a:r>
              <a:rPr lang="th-TH" sz="2000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sp>
        <p:nvSpPr>
          <p:cNvPr id="19" name="TextBox 18"/>
          <p:cNvSpPr txBox="1"/>
          <p:nvPr/>
        </p:nvSpPr>
        <p:spPr>
          <a:xfrm>
            <a:off x="4665255" y="9746906"/>
            <a:ext cx="276587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https://www.kudchompu.go.th/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55" y="4435378"/>
            <a:ext cx="2201016" cy="1692289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491" y="4435376"/>
            <a:ext cx="2045646" cy="1692291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559" y="4435376"/>
            <a:ext cx="2185160" cy="1675836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55" y="6268030"/>
            <a:ext cx="2201016" cy="1545934"/>
          </a:xfrm>
          <a:prstGeom prst="rect">
            <a:avLst/>
          </a:prstGeom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335" y="6268030"/>
            <a:ext cx="2013958" cy="1545934"/>
          </a:xfrm>
          <a:prstGeom prst="rect">
            <a:avLst/>
          </a:prstGeom>
        </p:spPr>
      </p:pic>
      <p:pic>
        <p:nvPicPr>
          <p:cNvPr id="21" name="รูปภาพ 2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559" y="6268030"/>
            <a:ext cx="2157200" cy="1545934"/>
          </a:xfrm>
          <a:prstGeom prst="rect">
            <a:avLst/>
          </a:prstGeom>
        </p:spPr>
      </p:pic>
      <p:pic>
        <p:nvPicPr>
          <p:cNvPr id="33" name="รูปภาพ 3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54" y="7910500"/>
            <a:ext cx="2171777" cy="1471005"/>
          </a:xfrm>
          <a:prstGeom prst="rect">
            <a:avLst/>
          </a:prstGeom>
        </p:spPr>
      </p:pic>
      <p:pic>
        <p:nvPicPr>
          <p:cNvPr id="34" name="รูปภาพ 3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336" y="7910500"/>
            <a:ext cx="2029801" cy="1471005"/>
          </a:xfrm>
          <a:prstGeom prst="rect">
            <a:avLst/>
          </a:prstGeom>
        </p:spPr>
      </p:pic>
      <p:pic>
        <p:nvPicPr>
          <p:cNvPr id="35" name="รูปภาพ 3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559" y="7930711"/>
            <a:ext cx="2156958" cy="145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63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21F2DB7A-352B-473F-9190-00709A39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6" name="รูปภาพ 5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5EB9CAA6-1A60-4519-87FD-D969B338B6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10186"/>
          <a:stretch/>
        </p:blipFill>
        <p:spPr>
          <a:xfrm>
            <a:off x="1149" y="8991600"/>
            <a:ext cx="6787578" cy="1700213"/>
          </a:xfrm>
          <a:prstGeom prst="rect">
            <a:avLst/>
          </a:prstGeom>
        </p:spPr>
      </p:pic>
      <p:pic>
        <p:nvPicPr>
          <p:cNvPr id="8" name="รูปภาพ 7" descr="รูปภาพประกอบด้วย ข้อความ, ท้องฟ้ายามค่ำคืน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6FFC827B-82DE-4DE5-878C-D0F9E3A87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41901"/>
          <a:stretch/>
        </p:blipFill>
        <p:spPr>
          <a:xfrm>
            <a:off x="1149" y="8991600"/>
            <a:ext cx="4390742" cy="1700213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="" xmlns:a16="http://schemas.microsoft.com/office/drawing/2014/main" id="{FFEFA758-345F-41AC-8744-A9E5060848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1"/>
          <a:stretch/>
        </p:blipFill>
        <p:spPr>
          <a:xfrm>
            <a:off x="1149" y="0"/>
            <a:ext cx="7557376" cy="235527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="" xmlns:a16="http://schemas.microsoft.com/office/drawing/2014/main" id="{53A299D1-8815-4D20-A2E2-1CD10B57B9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84" b="69419"/>
          <a:stretch/>
        </p:blipFill>
        <p:spPr>
          <a:xfrm>
            <a:off x="1149" y="0"/>
            <a:ext cx="2714342" cy="3269673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ลูกศร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3BC34702-C356-46D5-82C1-CF2BA833A2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" r="69217" b="75250"/>
          <a:stretch/>
        </p:blipFill>
        <p:spPr>
          <a:xfrm>
            <a:off x="1149" y="96983"/>
            <a:ext cx="2326415" cy="2549236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="" xmlns:a16="http://schemas.microsoft.com/office/drawing/2014/main" id="{8ABF555A-BD88-4C5F-99A6-A70268EEE5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3" t="16716" b="77064"/>
          <a:stretch/>
        </p:blipFill>
        <p:spPr>
          <a:xfrm>
            <a:off x="3532909" y="1787236"/>
            <a:ext cx="4025616" cy="665019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="" xmlns:a16="http://schemas.microsoft.com/office/drawing/2014/main" id="{49F8A9CA-BF3D-4869-91EF-E78925103F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2074" r="75450" b="83283"/>
          <a:stretch/>
        </p:blipFill>
        <p:spPr>
          <a:xfrm>
            <a:off x="290945" y="221673"/>
            <a:ext cx="1565564" cy="1565564"/>
          </a:xfrm>
          <a:prstGeom prst="rect">
            <a:avLst/>
          </a:prstGeom>
        </p:spPr>
      </p:pic>
      <p:sp>
        <p:nvSpPr>
          <p:cNvPr id="23" name="กล่องข้อความ 22">
            <a:extLst>
              <a:ext uri="{FF2B5EF4-FFF2-40B4-BE49-F238E27FC236}">
                <a16:creationId xmlns="" xmlns:a16="http://schemas.microsoft.com/office/drawing/2014/main" id="{4C9243C1-12B6-4BCC-B1AD-12AE196ED83F}"/>
              </a:ext>
            </a:extLst>
          </p:cNvPr>
          <p:cNvSpPr txBox="1"/>
          <p:nvPr/>
        </p:nvSpPr>
        <p:spPr>
          <a:xfrm>
            <a:off x="2258291" y="479113"/>
            <a:ext cx="5240537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rgbClr val="009685"/>
                </a:solidFill>
                <a:latin typeface="Mitr Regular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rgbClr val="9FBA77"/>
                </a:solidFill>
                <a:latin typeface="Mitr Regular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4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เทศบาลตำบลกุด</a:t>
            </a:r>
            <a:r>
              <a:rPr lang="th-TH" sz="24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ชมภู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</a:p>
          <a:p>
            <a:r>
              <a:rPr lang="th-TH" sz="160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  <a:r>
              <a:rPr lang="th-TH" sz="160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                   อำเภอ</a:t>
            </a:r>
            <a:r>
              <a:rPr lang="th-TH" sz="16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พิบูลมัง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สาหาร จังหวัดอุบลราชธานี</a:t>
            </a:r>
            <a:endParaRPr lang="th-TH" sz="1600" dirty="0">
              <a:solidFill>
                <a:schemeClr val="accent6">
                  <a:lumMod val="50000"/>
                </a:schemeClr>
              </a:solidFill>
              <a:latin typeface="Mitr" charset="-34"/>
              <a:cs typeface="Mitr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="" xmlns:a16="http://schemas.microsoft.com/office/drawing/2014/main" id="{31C60149-F2E6-43FE-9AE4-2DF3D6B50576}"/>
              </a:ext>
            </a:extLst>
          </p:cNvPr>
          <p:cNvSpPr txBox="1"/>
          <p:nvPr/>
        </p:nvSpPr>
        <p:spPr>
          <a:xfrm>
            <a:off x="4391890" y="1964324"/>
            <a:ext cx="3005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ฉบับที่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4 เดือนเมษายน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="" xmlns:a16="http://schemas.microsoft.com/office/drawing/2014/main" id="{47977DEE-5125-4628-9DE6-5C42EF7071DE}"/>
              </a:ext>
            </a:extLst>
          </p:cNvPr>
          <p:cNvSpPr txBox="1"/>
          <p:nvPr/>
        </p:nvSpPr>
        <p:spPr>
          <a:xfrm>
            <a:off x="290945" y="10302443"/>
            <a:ext cx="62048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งานเทศบาลตำบลกุด</a:t>
            </a:r>
            <a:r>
              <a:rPr lang="th-TH" sz="1300" dirty="0" err="1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 โทร.</a:t>
            </a:r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045-210989 โทรสาร.045-210988</a:t>
            </a:r>
          </a:p>
          <a:p>
            <a:endParaRPr lang="th-TH" sz="13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26" name="รูปภาพ 25" descr="รูปภาพประกอบด้วย ลานกว้าง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E5B08620-D3B4-4DCD-BBA0-A90EF21EE5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" y="2560492"/>
            <a:ext cx="7000875" cy="6963517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64" y="9631867"/>
            <a:ext cx="534431" cy="534431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530" y="9622554"/>
            <a:ext cx="549433" cy="5494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2764" y="2659545"/>
            <a:ext cx="70865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4 มีนาคม 2565 เวลา 10.00 น. 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โดย นายมนตรี ศรีคำภา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นายกเทศมนตรี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มอบหมาย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ให้สำนัก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ปลัด ฝ่ายปกครอง งานอนามัยและ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สิ่งแวดล้อมดำเนินการ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พ่นน้ำยาฆ่าเชื้อ บ้านพักอาศัย ผู้ติดเชื้อโควิด -19 ผู้สัมผัสเสี่ยงสูง ม.3 ม.4 ม.5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ม.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9 ม.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19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ม.13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ใน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พื้นที่ตำบลกุด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อำเภอ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สาหาร จังหวัดอุบลราชธานี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0945" y="5875995"/>
            <a:ext cx="70683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5 เมษายน 2564 เวลา 09:30 น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.นาย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มนตรี ศรีคำภา 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พร้อมด้วยคณะผู้บริหาร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เทศบาลตำบลกุด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สมาชิกสภา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เทศบาลฯ กำนันฯผู้ใหญ่บ้านและพนักงาน เจ้าหน้าที่ เทศบาล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ร่วมกับ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ประชาชนในพื้นที่ตัดกิ่งไม้ที่กีดขวางทางจราจร ทำความสะอาด เก็บขยะบริเวณข้างทาง เพื่อความสะอาดสวยงาม และความปลอดภัยในการสัญจรไปมา</a:t>
            </a:r>
          </a:p>
        </p:txBody>
      </p:sp>
      <p:pic>
        <p:nvPicPr>
          <p:cNvPr id="28" name="รูปภาพ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3" y="269362"/>
            <a:ext cx="1470186" cy="14701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7195" y="9746906"/>
            <a:ext cx="295328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งานประชาสัมพันธ์เทศบาลตำบลกุด</a:t>
            </a:r>
            <a:r>
              <a:rPr lang="th-TH" sz="2000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sp>
        <p:nvSpPr>
          <p:cNvPr id="19" name="TextBox 18"/>
          <p:cNvSpPr txBox="1"/>
          <p:nvPr/>
        </p:nvSpPr>
        <p:spPr>
          <a:xfrm>
            <a:off x="4665255" y="9746906"/>
            <a:ext cx="276587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https://www.kudchompu.go.th/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pic>
        <p:nvPicPr>
          <p:cNvPr id="22" name="รูปภาพ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71" y="4018609"/>
            <a:ext cx="2168700" cy="1626525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491" y="4006734"/>
            <a:ext cx="2168701" cy="1626525"/>
          </a:xfrm>
          <a:prstGeom prst="rect">
            <a:avLst/>
          </a:prstGeom>
        </p:spPr>
      </p:pic>
      <p:pic>
        <p:nvPicPr>
          <p:cNvPr id="29" name="รูปภาพ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683" y="4006733"/>
            <a:ext cx="2168700" cy="1626525"/>
          </a:xfrm>
          <a:prstGeom prst="rect">
            <a:avLst/>
          </a:prstGeom>
        </p:spPr>
      </p:pic>
      <p:pic>
        <p:nvPicPr>
          <p:cNvPr id="30" name="รูปภาพ 2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93" y="7516456"/>
            <a:ext cx="2128152" cy="1593897"/>
          </a:xfrm>
          <a:prstGeom prst="rect">
            <a:avLst/>
          </a:prstGeom>
        </p:spPr>
      </p:pic>
      <p:pic>
        <p:nvPicPr>
          <p:cNvPr id="31" name="รูปภาพ 3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237" y="7516456"/>
            <a:ext cx="2132651" cy="1597267"/>
          </a:xfrm>
          <a:prstGeom prst="rect">
            <a:avLst/>
          </a:prstGeom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324" y="7516456"/>
            <a:ext cx="2132651" cy="159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55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21F2DB7A-352B-473F-9190-00709A39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6" name="รูปภาพ 5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5EB9CAA6-1A60-4519-87FD-D969B338B6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10186"/>
          <a:stretch/>
        </p:blipFill>
        <p:spPr>
          <a:xfrm>
            <a:off x="1149" y="8991600"/>
            <a:ext cx="6787578" cy="1700213"/>
          </a:xfrm>
          <a:prstGeom prst="rect">
            <a:avLst/>
          </a:prstGeom>
        </p:spPr>
      </p:pic>
      <p:pic>
        <p:nvPicPr>
          <p:cNvPr id="8" name="รูปภาพ 7" descr="รูปภาพประกอบด้วย ข้อความ, ท้องฟ้ายามค่ำคืน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6FFC827B-82DE-4DE5-878C-D0F9E3A87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41901"/>
          <a:stretch/>
        </p:blipFill>
        <p:spPr>
          <a:xfrm>
            <a:off x="1149" y="8991600"/>
            <a:ext cx="4390742" cy="1700213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="" xmlns:a16="http://schemas.microsoft.com/office/drawing/2014/main" id="{FFEFA758-345F-41AC-8744-A9E5060848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1"/>
          <a:stretch/>
        </p:blipFill>
        <p:spPr>
          <a:xfrm>
            <a:off x="1149" y="0"/>
            <a:ext cx="7557376" cy="235527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="" xmlns:a16="http://schemas.microsoft.com/office/drawing/2014/main" id="{53A299D1-8815-4D20-A2E2-1CD10B57B9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84" b="69419"/>
          <a:stretch/>
        </p:blipFill>
        <p:spPr>
          <a:xfrm>
            <a:off x="1149" y="0"/>
            <a:ext cx="2714342" cy="3269673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ลูกศร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3BC34702-C356-46D5-82C1-CF2BA833A2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" r="69217" b="75250"/>
          <a:stretch/>
        </p:blipFill>
        <p:spPr>
          <a:xfrm>
            <a:off x="1149" y="96983"/>
            <a:ext cx="2326415" cy="2549236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="" xmlns:a16="http://schemas.microsoft.com/office/drawing/2014/main" id="{8ABF555A-BD88-4C5F-99A6-A70268EEE5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3" t="16716" b="77064"/>
          <a:stretch/>
        </p:blipFill>
        <p:spPr>
          <a:xfrm>
            <a:off x="3532909" y="1787236"/>
            <a:ext cx="4025616" cy="665019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="" xmlns:a16="http://schemas.microsoft.com/office/drawing/2014/main" id="{49F8A9CA-BF3D-4869-91EF-E78925103F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2074" r="75450" b="83283"/>
          <a:stretch/>
        </p:blipFill>
        <p:spPr>
          <a:xfrm>
            <a:off x="290945" y="221673"/>
            <a:ext cx="1565564" cy="1565564"/>
          </a:xfrm>
          <a:prstGeom prst="rect">
            <a:avLst/>
          </a:prstGeom>
        </p:spPr>
      </p:pic>
      <p:sp>
        <p:nvSpPr>
          <p:cNvPr id="23" name="กล่องข้อความ 22">
            <a:extLst>
              <a:ext uri="{FF2B5EF4-FFF2-40B4-BE49-F238E27FC236}">
                <a16:creationId xmlns="" xmlns:a16="http://schemas.microsoft.com/office/drawing/2014/main" id="{4C9243C1-12B6-4BCC-B1AD-12AE196ED83F}"/>
              </a:ext>
            </a:extLst>
          </p:cNvPr>
          <p:cNvSpPr txBox="1"/>
          <p:nvPr/>
        </p:nvSpPr>
        <p:spPr>
          <a:xfrm>
            <a:off x="2258291" y="479113"/>
            <a:ext cx="5240537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rgbClr val="009685"/>
                </a:solidFill>
                <a:latin typeface="Mitr Regular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rgbClr val="9FBA77"/>
                </a:solidFill>
                <a:latin typeface="Mitr Regular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4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เทศบาลตำบลกุด</a:t>
            </a:r>
            <a:r>
              <a:rPr lang="th-TH" sz="24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ชมภู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</a:p>
          <a:p>
            <a:r>
              <a:rPr lang="th-TH" sz="160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  <a:r>
              <a:rPr lang="th-TH" sz="160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                   อำเภอ</a:t>
            </a:r>
            <a:r>
              <a:rPr lang="th-TH" sz="16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พิบูลมัง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สาหาร จังหวัดอุบลราชธานี</a:t>
            </a:r>
            <a:endParaRPr lang="th-TH" sz="1600" dirty="0">
              <a:solidFill>
                <a:schemeClr val="accent6">
                  <a:lumMod val="50000"/>
                </a:schemeClr>
              </a:solidFill>
              <a:latin typeface="Mitr" charset="-34"/>
              <a:cs typeface="Mitr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="" xmlns:a16="http://schemas.microsoft.com/office/drawing/2014/main" id="{31C60149-F2E6-43FE-9AE4-2DF3D6B50576}"/>
              </a:ext>
            </a:extLst>
          </p:cNvPr>
          <p:cNvSpPr txBox="1"/>
          <p:nvPr/>
        </p:nvSpPr>
        <p:spPr>
          <a:xfrm>
            <a:off x="4391890" y="1964324"/>
            <a:ext cx="3005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ฉบับที่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4 เดือนเมษายน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="" xmlns:a16="http://schemas.microsoft.com/office/drawing/2014/main" id="{47977DEE-5125-4628-9DE6-5C42EF7071DE}"/>
              </a:ext>
            </a:extLst>
          </p:cNvPr>
          <p:cNvSpPr txBox="1"/>
          <p:nvPr/>
        </p:nvSpPr>
        <p:spPr>
          <a:xfrm>
            <a:off x="290945" y="10302443"/>
            <a:ext cx="62048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งานเทศบาลตำบลกุด</a:t>
            </a:r>
            <a:r>
              <a:rPr lang="th-TH" sz="1300" dirty="0" err="1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 โทร.</a:t>
            </a:r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045-210989 โทรสาร.045-210988</a:t>
            </a:r>
          </a:p>
          <a:p>
            <a:endParaRPr lang="th-TH" sz="13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26" name="รูปภาพ 25" descr="รูปภาพประกอบด้วย ลานกว้าง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E5B08620-D3B4-4DCD-BBA0-A90EF21EE5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" y="2560492"/>
            <a:ext cx="7000875" cy="6963517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64" y="9631867"/>
            <a:ext cx="534431" cy="534431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530" y="9622554"/>
            <a:ext cx="549433" cy="5494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2764" y="2659545"/>
            <a:ext cx="69175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6 เมษายน 2565 เวลา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07.30 น. นาย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ยง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ยุตย์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คำก้อน รองนายกเทศมนตรี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ร่วมพิธีถวายราชสักการะเนื่องในวันพระบรมสมเด็จพระพุทธยอดฟ้าจุฬาโลกมหาราช และเพื่อน้อมรำลึก </a:t>
            </a:r>
            <a:endParaRPr lang="th-TH" sz="2000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มหา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จักรีบรมราชวงศ์ พร้อมด้วยพนักงาน เจ้าหน้าที่ 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ณ หอประชุมอำเภอ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สาหาร จังหวัด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อุบลราชธานี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0945" y="5668179"/>
            <a:ext cx="69893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7 เมษายน 2565 เวลา 14.00 น.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เทศบาล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โดย นายมนตรี ศรีคำภา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นายกเทศมนตรี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มอบหมาย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ให้นาย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ยง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ยุตย์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คำก้อน รองนายกเทศมนตรี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พร้อมด้วย </a:t>
            </a:r>
            <a:endParaRPr lang="th-TH" sz="2000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/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ประสงค์ แพทย์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เพียร ที่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ปรึกษานายกเทศมนตรีตำบลกุด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พนักงาน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เจ้าหน้าที่เทศบาล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ตำบล</a:t>
            </a:r>
          </a:p>
          <a:p>
            <a:pPr algn="thaiDist"/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เป็น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ตัวแทน มอบเครื่องอุปโภค-บริโภค เช่นน้ำดื่ม อาหารแห้งต่างๆ ให้แก่ผู้สัมผัสกับผู้ติดเชื้อ </a:t>
            </a:r>
          </a:p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(กลุ่มเสี่ยงสูง)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จำนวน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4 หมู่บ้าน หมู่ 5 บ้านแก่งเจริญ หมู่. 8 บ้านโนน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ม่วง หมู่.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10 บ้านแสนตอ หมู่ 17 บ้านใหม่นาคลอง</a:t>
            </a:r>
          </a:p>
        </p:txBody>
      </p:sp>
      <p:pic>
        <p:nvPicPr>
          <p:cNvPr id="28" name="รูปภาพ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3" y="269362"/>
            <a:ext cx="1470186" cy="14701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7195" y="9746906"/>
            <a:ext cx="295328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งานประชาสัมพันธ์เทศบาลตำบลกุด</a:t>
            </a:r>
            <a:r>
              <a:rPr lang="th-TH" sz="2000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sp>
        <p:nvSpPr>
          <p:cNvPr id="19" name="TextBox 18"/>
          <p:cNvSpPr txBox="1"/>
          <p:nvPr/>
        </p:nvSpPr>
        <p:spPr>
          <a:xfrm>
            <a:off x="4665255" y="9746906"/>
            <a:ext cx="276587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https://www.kudchompu.go.th/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44" y="3982985"/>
            <a:ext cx="2246947" cy="1685194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240" y="3982984"/>
            <a:ext cx="2045171" cy="1685195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559" y="3982985"/>
            <a:ext cx="2287031" cy="1685194"/>
          </a:xfrm>
          <a:prstGeom prst="rect">
            <a:avLst/>
          </a:prstGeom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95" y="7607171"/>
            <a:ext cx="2250796" cy="1685753"/>
          </a:xfrm>
          <a:prstGeom prst="rect">
            <a:avLst/>
          </a:prstGeom>
        </p:spPr>
      </p:pic>
      <p:pic>
        <p:nvPicPr>
          <p:cNvPr id="21" name="รูปภาพ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000" y="7607171"/>
            <a:ext cx="2250796" cy="1685753"/>
          </a:xfrm>
          <a:prstGeom prst="rect">
            <a:avLst/>
          </a:prstGeom>
        </p:spPr>
      </p:pic>
      <p:pic>
        <p:nvPicPr>
          <p:cNvPr id="33" name="รูปภาพ 3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125" y="7607171"/>
            <a:ext cx="1983965" cy="168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552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21F2DB7A-352B-473F-9190-00709A39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6" name="รูปภาพ 5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5EB9CAA6-1A60-4519-87FD-D969B338B6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10186"/>
          <a:stretch/>
        </p:blipFill>
        <p:spPr>
          <a:xfrm>
            <a:off x="1149" y="8991600"/>
            <a:ext cx="6787578" cy="1700213"/>
          </a:xfrm>
          <a:prstGeom prst="rect">
            <a:avLst/>
          </a:prstGeom>
        </p:spPr>
      </p:pic>
      <p:pic>
        <p:nvPicPr>
          <p:cNvPr id="8" name="รูปภาพ 7" descr="รูปภาพประกอบด้วย ข้อความ, ท้องฟ้ายามค่ำคืน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6FFC827B-82DE-4DE5-878C-D0F9E3A87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41901"/>
          <a:stretch/>
        </p:blipFill>
        <p:spPr>
          <a:xfrm>
            <a:off x="1149" y="8991600"/>
            <a:ext cx="4390742" cy="1700213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="" xmlns:a16="http://schemas.microsoft.com/office/drawing/2014/main" id="{FFEFA758-345F-41AC-8744-A9E5060848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1"/>
          <a:stretch/>
        </p:blipFill>
        <p:spPr>
          <a:xfrm>
            <a:off x="1149" y="0"/>
            <a:ext cx="7557376" cy="235527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="" xmlns:a16="http://schemas.microsoft.com/office/drawing/2014/main" id="{53A299D1-8815-4D20-A2E2-1CD10B57B9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84" b="69419"/>
          <a:stretch/>
        </p:blipFill>
        <p:spPr>
          <a:xfrm>
            <a:off x="1149" y="0"/>
            <a:ext cx="2714342" cy="3269673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ลูกศร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3BC34702-C356-46D5-82C1-CF2BA833A2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" r="69217" b="75250"/>
          <a:stretch/>
        </p:blipFill>
        <p:spPr>
          <a:xfrm>
            <a:off x="1149" y="96983"/>
            <a:ext cx="2326415" cy="2549236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="" xmlns:a16="http://schemas.microsoft.com/office/drawing/2014/main" id="{8ABF555A-BD88-4C5F-99A6-A70268EEE5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3" t="16716" b="77064"/>
          <a:stretch/>
        </p:blipFill>
        <p:spPr>
          <a:xfrm>
            <a:off x="3532909" y="1787236"/>
            <a:ext cx="4025616" cy="665019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="" xmlns:a16="http://schemas.microsoft.com/office/drawing/2014/main" id="{49F8A9CA-BF3D-4869-91EF-E78925103F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2074" r="75450" b="83283"/>
          <a:stretch/>
        </p:blipFill>
        <p:spPr>
          <a:xfrm>
            <a:off x="290945" y="221673"/>
            <a:ext cx="1565564" cy="1565564"/>
          </a:xfrm>
          <a:prstGeom prst="rect">
            <a:avLst/>
          </a:prstGeom>
        </p:spPr>
      </p:pic>
      <p:sp>
        <p:nvSpPr>
          <p:cNvPr id="23" name="กล่องข้อความ 22">
            <a:extLst>
              <a:ext uri="{FF2B5EF4-FFF2-40B4-BE49-F238E27FC236}">
                <a16:creationId xmlns="" xmlns:a16="http://schemas.microsoft.com/office/drawing/2014/main" id="{4C9243C1-12B6-4BCC-B1AD-12AE196ED83F}"/>
              </a:ext>
            </a:extLst>
          </p:cNvPr>
          <p:cNvSpPr txBox="1"/>
          <p:nvPr/>
        </p:nvSpPr>
        <p:spPr>
          <a:xfrm>
            <a:off x="2258291" y="479113"/>
            <a:ext cx="5240537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rgbClr val="009685"/>
                </a:solidFill>
                <a:latin typeface="Mitr Regular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rgbClr val="9FBA77"/>
                </a:solidFill>
                <a:latin typeface="Mitr Regular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4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เทศบาลตำบลกุด</a:t>
            </a:r>
            <a:r>
              <a:rPr lang="th-TH" sz="24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ชมภู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</a:p>
          <a:p>
            <a:r>
              <a:rPr lang="th-TH" sz="160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  <a:r>
              <a:rPr lang="th-TH" sz="160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                   อำเภอ</a:t>
            </a:r>
            <a:r>
              <a:rPr lang="th-TH" sz="16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พิบูลมัง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สาหาร จังหวัดอุบลราชธานี</a:t>
            </a:r>
            <a:endParaRPr lang="th-TH" sz="1600" dirty="0">
              <a:solidFill>
                <a:schemeClr val="accent6">
                  <a:lumMod val="50000"/>
                </a:schemeClr>
              </a:solidFill>
              <a:latin typeface="Mitr" charset="-34"/>
              <a:cs typeface="Mitr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="" xmlns:a16="http://schemas.microsoft.com/office/drawing/2014/main" id="{31C60149-F2E6-43FE-9AE4-2DF3D6B50576}"/>
              </a:ext>
            </a:extLst>
          </p:cNvPr>
          <p:cNvSpPr txBox="1"/>
          <p:nvPr/>
        </p:nvSpPr>
        <p:spPr>
          <a:xfrm>
            <a:off x="4391890" y="1964324"/>
            <a:ext cx="3005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ฉบับที่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4 เดือนเมษายน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="" xmlns:a16="http://schemas.microsoft.com/office/drawing/2014/main" id="{47977DEE-5125-4628-9DE6-5C42EF7071DE}"/>
              </a:ext>
            </a:extLst>
          </p:cNvPr>
          <p:cNvSpPr txBox="1"/>
          <p:nvPr/>
        </p:nvSpPr>
        <p:spPr>
          <a:xfrm>
            <a:off x="290945" y="10302443"/>
            <a:ext cx="62048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งานเทศบาลตำบลกุด</a:t>
            </a:r>
            <a:r>
              <a:rPr lang="th-TH" sz="1300" dirty="0" err="1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 โทร.</a:t>
            </a:r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045-210989 โทรสาร.045-210988</a:t>
            </a:r>
          </a:p>
          <a:p>
            <a:endParaRPr lang="th-TH" sz="13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26" name="รูปภาพ 25" descr="รูปภาพประกอบด้วย ลานกว้าง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E5B08620-D3B4-4DCD-BBA0-A90EF21EE5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" y="2560492"/>
            <a:ext cx="7000875" cy="6963517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64" y="9631867"/>
            <a:ext cx="534431" cy="534431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530" y="9622554"/>
            <a:ext cx="549433" cy="5494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2764" y="2659545"/>
            <a:ext cx="69175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วันที่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7 เมษายน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2565 เวลา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14.00 น. 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โดยนาย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มนตรี ศรีคำภา นายกเทศมนตรีตำบลกุด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มอบหมาย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ให้ สำนักปลัด ฝ่าย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ปกครองงาน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อนามัยและสิ่งแวดล้อม ดำเนินการพ่นน้ำยาฆ่าเชื้อ บ้านพักอาศัย ผู้ติดเชื้อโควิด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-19 ผู้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สัมผัสเสี่ยงสูง จำนวน 3 ครัวเรือน</a:t>
            </a:r>
          </a:p>
          <a:p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ม.2 บ้านคำเม็ก ม.4 บ้านหินสูง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0945" y="5668179"/>
            <a:ext cx="69893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/>
              <a:t>วันที่ 7 เมษายน 2564 เวลา 09:30 น </a:t>
            </a:r>
            <a:r>
              <a:rPr lang="th-TH" sz="2000" dirty="0" smtClean="0"/>
              <a:t>นาย</a:t>
            </a:r>
            <a:r>
              <a:rPr lang="th-TH" sz="2000" dirty="0"/>
              <a:t>มนตรี ศรีคำภา นายกเทศมนตรีตำบลกุด</a:t>
            </a:r>
            <a:r>
              <a:rPr lang="th-TH" sz="2000" dirty="0" err="1"/>
              <a:t>ชมภู</a:t>
            </a:r>
            <a:r>
              <a:rPr lang="th-TH" sz="2000" dirty="0"/>
              <a:t> </a:t>
            </a:r>
            <a:r>
              <a:rPr lang="th-TH" sz="2000" dirty="0" smtClean="0"/>
              <a:t>พร้อมด้วยคณะผู้บริหาร</a:t>
            </a:r>
            <a:r>
              <a:rPr lang="th-TH" sz="2000" dirty="0"/>
              <a:t>เทศบาลตำบลกุด</a:t>
            </a:r>
            <a:r>
              <a:rPr lang="th-TH" sz="2000" dirty="0" err="1" smtClean="0"/>
              <a:t>ชมภู</a:t>
            </a:r>
            <a:r>
              <a:rPr lang="th-TH" sz="2000" dirty="0" smtClean="0"/>
              <a:t> </a:t>
            </a:r>
            <a:r>
              <a:rPr lang="th-TH" sz="2000" dirty="0"/>
              <a:t>สมาชิกสภา</a:t>
            </a:r>
            <a:r>
              <a:rPr lang="th-TH" sz="2000" dirty="0" smtClean="0"/>
              <a:t>เทศบาลฯ กำนันฯ ผู้ใหญ่บ้าน พนักงาน เจ้าหน้าที่เทศบาล</a:t>
            </a:r>
            <a:r>
              <a:rPr lang="th-TH" sz="2000" dirty="0"/>
              <a:t>ตำบลกุด</a:t>
            </a:r>
            <a:r>
              <a:rPr lang="th-TH" sz="2000" dirty="0" err="1" smtClean="0"/>
              <a:t>ชมภู</a:t>
            </a:r>
            <a:r>
              <a:rPr lang="th-TH" sz="2000" dirty="0" smtClean="0"/>
              <a:t> ร่วมกับ</a:t>
            </a:r>
            <a:r>
              <a:rPr lang="th-TH" sz="2000" dirty="0"/>
              <a:t>ประชาชนในพื้นที่ตัดกิ่งไม้ที่กีดขวางทางจราจร </a:t>
            </a:r>
            <a:r>
              <a:rPr lang="th-TH" sz="2000" dirty="0" smtClean="0"/>
              <a:t>ทำความ</a:t>
            </a:r>
            <a:r>
              <a:rPr lang="th-TH" sz="2000" dirty="0"/>
              <a:t>สะอาด เก็บขยะบริเวณข้างทางและความปลอดภัยในการสัญจรไปมา</a:t>
            </a:r>
          </a:p>
        </p:txBody>
      </p:sp>
      <p:pic>
        <p:nvPicPr>
          <p:cNvPr id="28" name="รูปภาพ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3" y="269362"/>
            <a:ext cx="1470186" cy="14701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7195" y="9746906"/>
            <a:ext cx="295328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งานประชาสัมพันธ์เทศบาลตำบลกุด</a:t>
            </a:r>
            <a:r>
              <a:rPr lang="th-TH" sz="2000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sp>
        <p:nvSpPr>
          <p:cNvPr id="19" name="TextBox 18"/>
          <p:cNvSpPr txBox="1"/>
          <p:nvPr/>
        </p:nvSpPr>
        <p:spPr>
          <a:xfrm>
            <a:off x="4665255" y="9746906"/>
            <a:ext cx="276587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https://www.kudchompu.go.th/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58" y="3982984"/>
            <a:ext cx="2248433" cy="1686324"/>
          </a:xfrm>
          <a:prstGeom prst="rect">
            <a:avLst/>
          </a:prstGeom>
        </p:spPr>
      </p:pic>
      <p:pic>
        <p:nvPicPr>
          <p:cNvPr id="22" name="รูปภาพ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410" y="3982983"/>
            <a:ext cx="2246928" cy="1685196"/>
          </a:xfrm>
          <a:prstGeom prst="rect">
            <a:avLst/>
          </a:prstGeom>
        </p:spPr>
      </p:pic>
      <p:pic>
        <p:nvPicPr>
          <p:cNvPr id="29" name="รูปภาพ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404" y="3982983"/>
            <a:ext cx="1914133" cy="1685196"/>
          </a:xfrm>
          <a:prstGeom prst="rect">
            <a:avLst/>
          </a:prstGeom>
        </p:spPr>
      </p:pic>
      <p:pic>
        <p:nvPicPr>
          <p:cNvPr id="30" name="รูปภาพ 2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58" y="6991619"/>
            <a:ext cx="2086137" cy="1562429"/>
          </a:xfrm>
          <a:prstGeom prst="rect">
            <a:avLst/>
          </a:prstGeom>
        </p:spPr>
      </p:pic>
      <p:pic>
        <p:nvPicPr>
          <p:cNvPr id="31" name="รูปภาพ 3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952" y="6991619"/>
            <a:ext cx="2086136" cy="1562429"/>
          </a:xfrm>
          <a:prstGeom prst="rect">
            <a:avLst/>
          </a:prstGeom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867" y="6991619"/>
            <a:ext cx="2086136" cy="156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794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21F2DB7A-352B-473F-9190-00709A39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6" name="รูปภาพ 5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5EB9CAA6-1A60-4519-87FD-D969B338B6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10186"/>
          <a:stretch/>
        </p:blipFill>
        <p:spPr>
          <a:xfrm>
            <a:off x="1149" y="8991600"/>
            <a:ext cx="6787578" cy="1700213"/>
          </a:xfrm>
          <a:prstGeom prst="rect">
            <a:avLst/>
          </a:prstGeom>
        </p:spPr>
      </p:pic>
      <p:pic>
        <p:nvPicPr>
          <p:cNvPr id="8" name="รูปภาพ 7" descr="รูปภาพประกอบด้วย ข้อความ, ท้องฟ้ายามค่ำคืน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6FFC827B-82DE-4DE5-878C-D0F9E3A87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41901"/>
          <a:stretch/>
        </p:blipFill>
        <p:spPr>
          <a:xfrm>
            <a:off x="1149" y="8991600"/>
            <a:ext cx="4390742" cy="1700213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="" xmlns:a16="http://schemas.microsoft.com/office/drawing/2014/main" id="{FFEFA758-345F-41AC-8744-A9E5060848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1"/>
          <a:stretch/>
        </p:blipFill>
        <p:spPr>
          <a:xfrm>
            <a:off x="1149" y="0"/>
            <a:ext cx="7557376" cy="235527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="" xmlns:a16="http://schemas.microsoft.com/office/drawing/2014/main" id="{53A299D1-8815-4D20-A2E2-1CD10B57B9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84" b="69419"/>
          <a:stretch/>
        </p:blipFill>
        <p:spPr>
          <a:xfrm>
            <a:off x="1149" y="0"/>
            <a:ext cx="2714342" cy="3269673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ลูกศร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3BC34702-C356-46D5-82C1-CF2BA833A2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" r="69217" b="75250"/>
          <a:stretch/>
        </p:blipFill>
        <p:spPr>
          <a:xfrm>
            <a:off x="1149" y="96983"/>
            <a:ext cx="2326415" cy="2549236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="" xmlns:a16="http://schemas.microsoft.com/office/drawing/2014/main" id="{8ABF555A-BD88-4C5F-99A6-A70268EEE5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3" t="16716" b="77064"/>
          <a:stretch/>
        </p:blipFill>
        <p:spPr>
          <a:xfrm>
            <a:off x="3532909" y="1787236"/>
            <a:ext cx="4025616" cy="665019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="" xmlns:a16="http://schemas.microsoft.com/office/drawing/2014/main" id="{49F8A9CA-BF3D-4869-91EF-E78925103F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2074" r="75450" b="83283"/>
          <a:stretch/>
        </p:blipFill>
        <p:spPr>
          <a:xfrm>
            <a:off x="290945" y="221673"/>
            <a:ext cx="1565564" cy="1565564"/>
          </a:xfrm>
          <a:prstGeom prst="rect">
            <a:avLst/>
          </a:prstGeom>
        </p:spPr>
      </p:pic>
      <p:sp>
        <p:nvSpPr>
          <p:cNvPr id="23" name="กล่องข้อความ 22">
            <a:extLst>
              <a:ext uri="{FF2B5EF4-FFF2-40B4-BE49-F238E27FC236}">
                <a16:creationId xmlns="" xmlns:a16="http://schemas.microsoft.com/office/drawing/2014/main" id="{4C9243C1-12B6-4BCC-B1AD-12AE196ED83F}"/>
              </a:ext>
            </a:extLst>
          </p:cNvPr>
          <p:cNvSpPr txBox="1"/>
          <p:nvPr/>
        </p:nvSpPr>
        <p:spPr>
          <a:xfrm>
            <a:off x="2258291" y="479113"/>
            <a:ext cx="5240537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rgbClr val="009685"/>
                </a:solidFill>
                <a:latin typeface="Mitr Regular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rgbClr val="9FBA77"/>
                </a:solidFill>
                <a:latin typeface="Mitr Regular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4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เทศบาลตำบลกุด</a:t>
            </a:r>
            <a:r>
              <a:rPr lang="th-TH" sz="24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ชมภู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</a:p>
          <a:p>
            <a:r>
              <a:rPr lang="th-TH" sz="160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  <a:r>
              <a:rPr lang="th-TH" sz="160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                   อำเภอ</a:t>
            </a:r>
            <a:r>
              <a:rPr lang="th-TH" sz="16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พิบูลมัง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สาหาร จังหวัดอุบลราชธานี</a:t>
            </a:r>
            <a:endParaRPr lang="th-TH" sz="1600" dirty="0">
              <a:solidFill>
                <a:schemeClr val="accent6">
                  <a:lumMod val="50000"/>
                </a:schemeClr>
              </a:solidFill>
              <a:latin typeface="Mitr" charset="-34"/>
              <a:cs typeface="Mitr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="" xmlns:a16="http://schemas.microsoft.com/office/drawing/2014/main" id="{31C60149-F2E6-43FE-9AE4-2DF3D6B50576}"/>
              </a:ext>
            </a:extLst>
          </p:cNvPr>
          <p:cNvSpPr txBox="1"/>
          <p:nvPr/>
        </p:nvSpPr>
        <p:spPr>
          <a:xfrm>
            <a:off x="4391890" y="1964324"/>
            <a:ext cx="3005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ฉบับที่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4 เดือนเมษายน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="" xmlns:a16="http://schemas.microsoft.com/office/drawing/2014/main" id="{47977DEE-5125-4628-9DE6-5C42EF7071DE}"/>
              </a:ext>
            </a:extLst>
          </p:cNvPr>
          <p:cNvSpPr txBox="1"/>
          <p:nvPr/>
        </p:nvSpPr>
        <p:spPr>
          <a:xfrm>
            <a:off x="290945" y="10302443"/>
            <a:ext cx="62048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งานเทศบาลตำบลกุด</a:t>
            </a:r>
            <a:r>
              <a:rPr lang="th-TH" sz="1300" dirty="0" err="1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 โทร.</a:t>
            </a:r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045-210989 โทรสาร.045-210988</a:t>
            </a:r>
          </a:p>
          <a:p>
            <a:endParaRPr lang="th-TH" sz="13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26" name="รูปภาพ 25" descr="รูปภาพประกอบด้วย ลานกว้าง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E5B08620-D3B4-4DCD-BBA0-A90EF21EE5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" y="2560492"/>
            <a:ext cx="7000875" cy="6963517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64" y="9631867"/>
            <a:ext cx="534431" cy="534431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530" y="9622554"/>
            <a:ext cx="549433" cy="5494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2764" y="2659545"/>
            <a:ext cx="69175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8 เมษายน 2565 เวลา 14.00 น.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เทศบาล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โดย นายมนตรี ศรีคำภา </a:t>
            </a:r>
          </a:p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นายกเทศมนตรีตำบลกุด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มอบหมายให้นาย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ยง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ยุตย์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คำก้อน รองนายกเทศมนตรีตำบลกุด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พร้อมด้วย นายสรกฤต 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เฮ้า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บ้าน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อ้วนเลขานุการ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นายกเทศมนตรีตำบลกุด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และพนักงานเจ้าหน้าที่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เทศบาลตำบลกุด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เป็น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ตัวแทน มอบเครื่องอุปโภค-บริโภค เช่นน้ำดื่ม อาหารแห้งต่างๆ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ให้แก่ผู้สัมผัสกับผู้ติดเชื้อ (กลุ่มเสี่ยงสูง) จำนวน 4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หมู่บ้านม.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9 บ้านดอนสำราญ ม. 12 บ้านห้วย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ไผ่ม.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15 </a:t>
            </a:r>
            <a:endParaRPr lang="th-TH" sz="2000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/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บ้าน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ดอนไม้งาม ม. 18 บ้านโนนโพธิ์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9399" y="6151296"/>
            <a:ext cx="69893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9 เมษายน 2565 เวลา 10.00 น.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เทศบาล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โดย นายมนตรี ศรี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คำภานายกเทศมนตรี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มอบหมายให้ นาย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สรกฤต 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เฮ้า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บ้านอ้วน เลขานุการนายกเทศมนตรีตำบลกุด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พนักงาน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เจ้าหน้าที่เทศบาลตำบลกุด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เป็น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ตัวแทน มอบเครื่องอุปโภค-บริโภค เช่นน้ำดื่ม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ให้แก่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ผู้สัมผัสกับผู้ติดเชื้อ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กลุ่มเสี่ยงสูง) ม. 3 บ้านโชค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อำนวย จำนวน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13 ครัวเรือน</a:t>
            </a:r>
          </a:p>
        </p:txBody>
      </p:sp>
      <p:pic>
        <p:nvPicPr>
          <p:cNvPr id="28" name="รูปภาพ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3" y="269362"/>
            <a:ext cx="1470186" cy="14701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7195" y="9746906"/>
            <a:ext cx="295328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งานประชาสัมพันธ์เทศบาลตำบลกุด</a:t>
            </a:r>
            <a:r>
              <a:rPr lang="th-TH" sz="2000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sp>
        <p:nvSpPr>
          <p:cNvPr id="19" name="TextBox 18"/>
          <p:cNvSpPr txBox="1"/>
          <p:nvPr/>
        </p:nvSpPr>
        <p:spPr>
          <a:xfrm>
            <a:off x="4665255" y="9746906"/>
            <a:ext cx="276587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https://www.kudchompu.go.th/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64" y="4576796"/>
            <a:ext cx="2097381" cy="1570851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012" y="4598537"/>
            <a:ext cx="2067798" cy="1548695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558" y="4598537"/>
            <a:ext cx="2068353" cy="1549110"/>
          </a:xfrm>
          <a:prstGeom prst="rect">
            <a:avLst/>
          </a:prstGeom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82" y="7496683"/>
            <a:ext cx="2088463" cy="1649711"/>
          </a:xfrm>
          <a:prstGeom prst="rect">
            <a:avLst/>
          </a:prstGeom>
        </p:spPr>
      </p:pic>
      <p:pic>
        <p:nvPicPr>
          <p:cNvPr id="21" name="รูปภาพ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41" y="7496683"/>
            <a:ext cx="1932193" cy="1582622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249" y="7496683"/>
            <a:ext cx="2270446" cy="158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21F2DB7A-352B-473F-9190-00709A39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6" name="รูปภาพ 5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5EB9CAA6-1A60-4519-87FD-D969B338B6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10186"/>
          <a:stretch/>
        </p:blipFill>
        <p:spPr>
          <a:xfrm>
            <a:off x="1149" y="8991600"/>
            <a:ext cx="6787578" cy="1700213"/>
          </a:xfrm>
          <a:prstGeom prst="rect">
            <a:avLst/>
          </a:prstGeom>
        </p:spPr>
      </p:pic>
      <p:pic>
        <p:nvPicPr>
          <p:cNvPr id="8" name="รูปภาพ 7" descr="รูปภาพประกอบด้วย ข้อความ, ท้องฟ้ายามค่ำคืน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6FFC827B-82DE-4DE5-878C-D0F9E3A87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41901"/>
          <a:stretch/>
        </p:blipFill>
        <p:spPr>
          <a:xfrm>
            <a:off x="1149" y="8991600"/>
            <a:ext cx="4390742" cy="1700213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="" xmlns:a16="http://schemas.microsoft.com/office/drawing/2014/main" id="{FFEFA758-345F-41AC-8744-A9E5060848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1"/>
          <a:stretch/>
        </p:blipFill>
        <p:spPr>
          <a:xfrm>
            <a:off x="1149" y="0"/>
            <a:ext cx="7557376" cy="235527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="" xmlns:a16="http://schemas.microsoft.com/office/drawing/2014/main" id="{53A299D1-8815-4D20-A2E2-1CD10B57B9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84" b="69419"/>
          <a:stretch/>
        </p:blipFill>
        <p:spPr>
          <a:xfrm>
            <a:off x="1149" y="0"/>
            <a:ext cx="2714342" cy="3269673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ลูกศร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3BC34702-C356-46D5-82C1-CF2BA833A2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" r="69217" b="75250"/>
          <a:stretch/>
        </p:blipFill>
        <p:spPr>
          <a:xfrm>
            <a:off x="1149" y="96983"/>
            <a:ext cx="2326415" cy="2549236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="" xmlns:a16="http://schemas.microsoft.com/office/drawing/2014/main" id="{8ABF555A-BD88-4C5F-99A6-A70268EEE5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3" t="16716" b="77064"/>
          <a:stretch/>
        </p:blipFill>
        <p:spPr>
          <a:xfrm>
            <a:off x="3532909" y="1787236"/>
            <a:ext cx="4025616" cy="665019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="" xmlns:a16="http://schemas.microsoft.com/office/drawing/2014/main" id="{49F8A9CA-BF3D-4869-91EF-E78925103F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2074" r="75450" b="83283"/>
          <a:stretch/>
        </p:blipFill>
        <p:spPr>
          <a:xfrm>
            <a:off x="290945" y="221673"/>
            <a:ext cx="1565564" cy="1565564"/>
          </a:xfrm>
          <a:prstGeom prst="rect">
            <a:avLst/>
          </a:prstGeom>
        </p:spPr>
      </p:pic>
      <p:sp>
        <p:nvSpPr>
          <p:cNvPr id="23" name="กล่องข้อความ 22">
            <a:extLst>
              <a:ext uri="{FF2B5EF4-FFF2-40B4-BE49-F238E27FC236}">
                <a16:creationId xmlns="" xmlns:a16="http://schemas.microsoft.com/office/drawing/2014/main" id="{4C9243C1-12B6-4BCC-B1AD-12AE196ED83F}"/>
              </a:ext>
            </a:extLst>
          </p:cNvPr>
          <p:cNvSpPr txBox="1"/>
          <p:nvPr/>
        </p:nvSpPr>
        <p:spPr>
          <a:xfrm>
            <a:off x="2258291" y="479113"/>
            <a:ext cx="5240537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rgbClr val="009685"/>
                </a:solidFill>
                <a:latin typeface="Mitr Regular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rgbClr val="9FBA77"/>
                </a:solidFill>
                <a:latin typeface="Mitr Regular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4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เทศบาลตำบลกุด</a:t>
            </a:r>
            <a:r>
              <a:rPr lang="th-TH" sz="24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ชมภู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</a:p>
          <a:p>
            <a:r>
              <a:rPr lang="th-TH" sz="160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  <a:r>
              <a:rPr lang="th-TH" sz="160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                   อำเภอ</a:t>
            </a:r>
            <a:r>
              <a:rPr lang="th-TH" sz="16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พิบูลมัง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สาหาร จังหวัดอุบลราชธานี</a:t>
            </a:r>
            <a:endParaRPr lang="th-TH" sz="1600" dirty="0">
              <a:solidFill>
                <a:schemeClr val="accent6">
                  <a:lumMod val="50000"/>
                </a:schemeClr>
              </a:solidFill>
              <a:latin typeface="Mitr" charset="-34"/>
              <a:cs typeface="Mitr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="" xmlns:a16="http://schemas.microsoft.com/office/drawing/2014/main" id="{31C60149-F2E6-43FE-9AE4-2DF3D6B50576}"/>
              </a:ext>
            </a:extLst>
          </p:cNvPr>
          <p:cNvSpPr txBox="1"/>
          <p:nvPr/>
        </p:nvSpPr>
        <p:spPr>
          <a:xfrm>
            <a:off x="4391890" y="1964324"/>
            <a:ext cx="3005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ฉบับที่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4 เดือนเมษายน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="" xmlns:a16="http://schemas.microsoft.com/office/drawing/2014/main" id="{47977DEE-5125-4628-9DE6-5C42EF7071DE}"/>
              </a:ext>
            </a:extLst>
          </p:cNvPr>
          <p:cNvSpPr txBox="1"/>
          <p:nvPr/>
        </p:nvSpPr>
        <p:spPr>
          <a:xfrm>
            <a:off x="290945" y="10302443"/>
            <a:ext cx="62048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งานเทศบาลตำบลกุด</a:t>
            </a:r>
            <a:r>
              <a:rPr lang="th-TH" sz="1300" dirty="0" err="1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 โทร.</a:t>
            </a:r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045-210989 โทรสาร.045-210988</a:t>
            </a:r>
          </a:p>
          <a:p>
            <a:endParaRPr lang="th-TH" sz="13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26" name="รูปภาพ 25" descr="รูปภาพประกอบด้วย ลานกว้าง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E5B08620-D3B4-4DCD-BBA0-A90EF21EE5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" y="2560492"/>
            <a:ext cx="7000875" cy="6963517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64" y="9631867"/>
            <a:ext cx="534431" cy="534431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530" y="9622554"/>
            <a:ext cx="549433" cy="5494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2764" y="2659545"/>
            <a:ext cx="69175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11 เมษายน พ.ศ. 2565 เวลา 10.00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น. นาย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มนตรี ศรีคำภา 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มอบหมายให้ นายยง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ยุตย์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คำก้อน รองนายกเทศมนตรีตำบลกุด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พร้อม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ด้วยคณะผู้บริหารเทศบาลตำบลกุด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พนักงาน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เจ้าหน้าที่เทศบาลตำบลกุด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มอบเครื่องอุปโภค-บริโภค เช่นน้ำดื่ม อาหารแห้ง ให้แก่ผู้สัมผัสกับผู้ติดเชื้อ (กลุ่มเสี่ยงสูง)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ม.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9 บ้านดอนสำราญ ม..6 บ้านหิน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ลาด </a:t>
            </a:r>
          </a:p>
          <a:p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ม.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17 บ้านใหม่นาคลอง ม.13 บ้านโนน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เจริญ ม.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19 บ้านทุ่งพัฒนา ม.14 บ้านโนนจิก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น้อย ตำบล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อำเภอ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สาหาร จังหวัดอุบลราชธานี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9399" y="6054125"/>
            <a:ext cx="72791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11 เมษายน 2565 เวลา 15.30 น.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สรกฤต 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เฮ้า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บ้านอ้วน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เลขานุการนายกเทศมนตรี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พร้อมด้วยพนักงาน เจ้าหน้าที่เทศบาลตำบลกุด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ออกพื้นที่ตรวจเยี่ยม ร้านค้า ผู้ประกอบการ </a:t>
            </a:r>
            <a:endParaRPr lang="th-TH" sz="2000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ให้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คำแนะนำตาม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มาตราการ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ป้องกันและควบคุมการแพร่ระบาดของโรคติดเชื้อ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ไวรัส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โคโรนา 2019 </a:t>
            </a:r>
            <a:endParaRPr lang="th-TH" sz="2000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โควิด 2019) พร้อมทั้งขอความร่วมมือในการรักษาความสะอาดเกี่ยวกับสุขอนามัยและสิ่งแวดล้อม </a:t>
            </a:r>
            <a:endParaRPr lang="th-TH" sz="2000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ณ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สถานที่ท่องเที่ยวแก่ง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ไฮ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อำเภอ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สาหาร จังหวัดอุบลราชธานี</a:t>
            </a:r>
          </a:p>
        </p:txBody>
      </p:sp>
      <p:pic>
        <p:nvPicPr>
          <p:cNvPr id="28" name="รูปภาพ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3" y="269362"/>
            <a:ext cx="1470186" cy="14701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7195" y="9746906"/>
            <a:ext cx="295328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งานประชาสัมพันธ์เทศบาลตำบลกุด</a:t>
            </a:r>
            <a:r>
              <a:rPr lang="th-TH" sz="2000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sp>
        <p:nvSpPr>
          <p:cNvPr id="19" name="TextBox 18"/>
          <p:cNvSpPr txBox="1"/>
          <p:nvPr/>
        </p:nvSpPr>
        <p:spPr>
          <a:xfrm>
            <a:off x="4665255" y="9746906"/>
            <a:ext cx="276587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https://www.kudchompu.go.th/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45" y="4598537"/>
            <a:ext cx="2030252" cy="1522689"/>
          </a:xfrm>
          <a:prstGeom prst="rect">
            <a:avLst/>
          </a:prstGeom>
        </p:spPr>
      </p:pic>
      <p:pic>
        <p:nvPicPr>
          <p:cNvPr id="22" name="รูปภาพ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691" y="4598537"/>
            <a:ext cx="2030253" cy="1522689"/>
          </a:xfrm>
          <a:prstGeom prst="rect">
            <a:avLst/>
          </a:prstGeom>
        </p:spPr>
      </p:pic>
      <p:pic>
        <p:nvPicPr>
          <p:cNvPr id="29" name="รูปภาพ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657" y="4598536"/>
            <a:ext cx="2030252" cy="1522689"/>
          </a:xfrm>
          <a:prstGeom prst="rect">
            <a:avLst/>
          </a:prstGeom>
        </p:spPr>
      </p:pic>
      <p:pic>
        <p:nvPicPr>
          <p:cNvPr id="30" name="รูปภาพ 2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45" y="7782512"/>
            <a:ext cx="2145046" cy="1563369"/>
          </a:xfrm>
          <a:prstGeom prst="rect">
            <a:avLst/>
          </a:prstGeom>
        </p:spPr>
      </p:pic>
      <p:pic>
        <p:nvPicPr>
          <p:cNvPr id="31" name="รูปภาพ 3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628" y="7782511"/>
            <a:ext cx="2084491" cy="1563369"/>
          </a:xfrm>
          <a:prstGeom prst="rect">
            <a:avLst/>
          </a:prstGeom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212" y="7782511"/>
            <a:ext cx="2013958" cy="156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63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21F2DB7A-352B-473F-9190-00709A39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6" name="รูปภาพ 5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5EB9CAA6-1A60-4519-87FD-D969B338B6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10186"/>
          <a:stretch/>
        </p:blipFill>
        <p:spPr>
          <a:xfrm>
            <a:off x="1149" y="8991600"/>
            <a:ext cx="6787578" cy="1700213"/>
          </a:xfrm>
          <a:prstGeom prst="rect">
            <a:avLst/>
          </a:prstGeom>
        </p:spPr>
      </p:pic>
      <p:pic>
        <p:nvPicPr>
          <p:cNvPr id="8" name="รูปภาพ 7" descr="รูปภาพประกอบด้วย ข้อความ, ท้องฟ้ายามค่ำคืน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6FFC827B-82DE-4DE5-878C-D0F9E3A87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41901"/>
          <a:stretch/>
        </p:blipFill>
        <p:spPr>
          <a:xfrm>
            <a:off x="1149" y="8991600"/>
            <a:ext cx="4390742" cy="1700213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="" xmlns:a16="http://schemas.microsoft.com/office/drawing/2014/main" id="{FFEFA758-345F-41AC-8744-A9E5060848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1"/>
          <a:stretch/>
        </p:blipFill>
        <p:spPr>
          <a:xfrm>
            <a:off x="1149" y="0"/>
            <a:ext cx="7557376" cy="235527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="" xmlns:a16="http://schemas.microsoft.com/office/drawing/2014/main" id="{53A299D1-8815-4D20-A2E2-1CD10B57B9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84" b="69419"/>
          <a:stretch/>
        </p:blipFill>
        <p:spPr>
          <a:xfrm>
            <a:off x="1149" y="0"/>
            <a:ext cx="2714342" cy="3269673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ลูกศร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3BC34702-C356-46D5-82C1-CF2BA833A2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" r="69217" b="75250"/>
          <a:stretch/>
        </p:blipFill>
        <p:spPr>
          <a:xfrm>
            <a:off x="1149" y="96983"/>
            <a:ext cx="2326415" cy="2549236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="" xmlns:a16="http://schemas.microsoft.com/office/drawing/2014/main" id="{8ABF555A-BD88-4C5F-99A6-A70268EEE5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3" t="16716" b="77064"/>
          <a:stretch/>
        </p:blipFill>
        <p:spPr>
          <a:xfrm>
            <a:off x="3532909" y="1787236"/>
            <a:ext cx="4025616" cy="665019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="" xmlns:a16="http://schemas.microsoft.com/office/drawing/2014/main" id="{49F8A9CA-BF3D-4869-91EF-E78925103F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2074" r="75450" b="83283"/>
          <a:stretch/>
        </p:blipFill>
        <p:spPr>
          <a:xfrm>
            <a:off x="290945" y="221673"/>
            <a:ext cx="1565564" cy="1565564"/>
          </a:xfrm>
          <a:prstGeom prst="rect">
            <a:avLst/>
          </a:prstGeom>
        </p:spPr>
      </p:pic>
      <p:sp>
        <p:nvSpPr>
          <p:cNvPr id="23" name="กล่องข้อความ 22">
            <a:extLst>
              <a:ext uri="{FF2B5EF4-FFF2-40B4-BE49-F238E27FC236}">
                <a16:creationId xmlns="" xmlns:a16="http://schemas.microsoft.com/office/drawing/2014/main" id="{4C9243C1-12B6-4BCC-B1AD-12AE196ED83F}"/>
              </a:ext>
            </a:extLst>
          </p:cNvPr>
          <p:cNvSpPr txBox="1"/>
          <p:nvPr/>
        </p:nvSpPr>
        <p:spPr>
          <a:xfrm>
            <a:off x="2258291" y="479113"/>
            <a:ext cx="5240537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rgbClr val="009685"/>
                </a:solidFill>
                <a:latin typeface="Mitr Regular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rgbClr val="9FBA77"/>
                </a:solidFill>
                <a:latin typeface="Mitr Regular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4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เทศบาลตำบลกุด</a:t>
            </a:r>
            <a:r>
              <a:rPr lang="th-TH" sz="24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ชมภู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</a:p>
          <a:p>
            <a:r>
              <a:rPr lang="th-TH" sz="160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  <a:r>
              <a:rPr lang="th-TH" sz="160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                   อำเภอ</a:t>
            </a:r>
            <a:r>
              <a:rPr lang="th-TH" sz="16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พิบูลมัง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สาหาร จังหวัดอุบลราชธานี</a:t>
            </a:r>
            <a:endParaRPr lang="th-TH" sz="1600" dirty="0">
              <a:solidFill>
                <a:schemeClr val="accent6">
                  <a:lumMod val="50000"/>
                </a:schemeClr>
              </a:solidFill>
              <a:latin typeface="Mitr" charset="-34"/>
              <a:cs typeface="Mitr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="" xmlns:a16="http://schemas.microsoft.com/office/drawing/2014/main" id="{31C60149-F2E6-43FE-9AE4-2DF3D6B50576}"/>
              </a:ext>
            </a:extLst>
          </p:cNvPr>
          <p:cNvSpPr txBox="1"/>
          <p:nvPr/>
        </p:nvSpPr>
        <p:spPr>
          <a:xfrm>
            <a:off x="4391890" y="1964324"/>
            <a:ext cx="3005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ฉบับที่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4 เดือนเมษายน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="" xmlns:a16="http://schemas.microsoft.com/office/drawing/2014/main" id="{47977DEE-5125-4628-9DE6-5C42EF7071DE}"/>
              </a:ext>
            </a:extLst>
          </p:cNvPr>
          <p:cNvSpPr txBox="1"/>
          <p:nvPr/>
        </p:nvSpPr>
        <p:spPr>
          <a:xfrm>
            <a:off x="290945" y="10302443"/>
            <a:ext cx="62048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งานเทศบาลตำบลกุด</a:t>
            </a:r>
            <a:r>
              <a:rPr lang="th-TH" sz="1300" dirty="0" err="1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 โทร.</a:t>
            </a:r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045-210989 โทรสาร.045-210988</a:t>
            </a:r>
          </a:p>
          <a:p>
            <a:endParaRPr lang="th-TH" sz="13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26" name="รูปภาพ 25" descr="รูปภาพประกอบด้วย ลานกว้าง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E5B08620-D3B4-4DCD-BBA0-A90EF21EE5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8" y="2365170"/>
            <a:ext cx="7000875" cy="6963517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64" y="9631867"/>
            <a:ext cx="534431" cy="534431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530" y="9622554"/>
            <a:ext cx="549433" cy="5494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3678" y="2452255"/>
            <a:ext cx="69175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12 เมษายน พ.ศ. 2565 เวลา 10.00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น.นาย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มนตรี ศรีคำภา 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มอบหมายให้ นายสรกฤต 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เฮ้า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บ้านอ้วน เลขานุการนายกเทศมนตรีตำบลกุด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พนักงาน เจ้าหน้าที่เทศบาลตำบลกุด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มอบเครื่องอุปโภค-บริโภค เช่นน้ำดื่ม อาหารแห้ง ให้แก่ผู้สัมผัสกับผู้ติดเชื้อ (กลุ่มเสี่ยงสูง) จำนวน 2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หมู่บ้านม.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12 บ้านห้วยไผ่ ม.18 บ้านโนนโพธิ์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2764" y="5345906"/>
            <a:ext cx="69534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12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เมษายน พ.ศ. 2565 เวลา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13.30 น. นาย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มนตรี ศรีคำภา 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</a:t>
            </a:r>
            <a:endParaRPr lang="th-TH" sz="2000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พร้อมคณะผู้บริหารเทศบาลตำบลกุด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นาย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เศรษฐมาตย์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ปลัดเทศบาลตำบลกุด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พิทักษ์ วิไลศรี รองประธานสภาเทศบาลตำบลกุด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(ตัวแทนสมาชิกสภา) พนักงาน เจ้าหน้าที่เทศบาลตำบลกุด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ทำกิจกรรมสรงน้ำพระพุทธรูปและรดน้ำขอพรคณะผู้บริหารเทศบาล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ตำบล</a:t>
            </a:r>
          </a:p>
          <a:p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เพื่ออนุรักษ์ประเพณีสงกรานต์อันดีงามของไทย ประจำปี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2565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8" name="รูปภาพ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3" y="269362"/>
            <a:ext cx="1470186" cy="14701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7195" y="9746906"/>
            <a:ext cx="295328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งานประชาสัมพันธ์เทศบาลตำบลกุด</a:t>
            </a:r>
            <a:r>
              <a:rPr lang="th-TH" sz="2000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sp>
        <p:nvSpPr>
          <p:cNvPr id="19" name="TextBox 18"/>
          <p:cNvSpPr txBox="1"/>
          <p:nvPr/>
        </p:nvSpPr>
        <p:spPr>
          <a:xfrm>
            <a:off x="4665255" y="9746906"/>
            <a:ext cx="276587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https://www.kudchompu.go.th/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42" y="3757359"/>
            <a:ext cx="2212799" cy="1657294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80" y="3769234"/>
            <a:ext cx="2212798" cy="1657294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618" y="3781109"/>
            <a:ext cx="1988949" cy="1657294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50" y="7003404"/>
            <a:ext cx="1806541" cy="1016179"/>
          </a:xfrm>
          <a:prstGeom prst="rect">
            <a:avLst/>
          </a:prstGeom>
        </p:spPr>
      </p:pic>
      <p:pic>
        <p:nvPicPr>
          <p:cNvPr id="22" name="รูปภาพ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555" y="7003404"/>
            <a:ext cx="1806541" cy="1016179"/>
          </a:xfrm>
          <a:prstGeom prst="rect">
            <a:avLst/>
          </a:prstGeom>
        </p:spPr>
      </p:pic>
      <p:pic>
        <p:nvPicPr>
          <p:cNvPr id="29" name="รูปภาพ 2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088" y="7003404"/>
            <a:ext cx="1806541" cy="1016179"/>
          </a:xfrm>
          <a:prstGeom prst="rect">
            <a:avLst/>
          </a:prstGeom>
        </p:spPr>
      </p:pic>
      <p:pic>
        <p:nvPicPr>
          <p:cNvPr id="30" name="รูปภาพ 2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50" y="8124586"/>
            <a:ext cx="1806541" cy="1016179"/>
          </a:xfrm>
          <a:prstGeom prst="rect">
            <a:avLst/>
          </a:prstGeom>
        </p:spPr>
      </p:pic>
      <p:pic>
        <p:nvPicPr>
          <p:cNvPr id="31" name="รูปภาพ 3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555" y="8135962"/>
            <a:ext cx="1786317" cy="1004803"/>
          </a:xfrm>
          <a:prstGeom prst="rect">
            <a:avLst/>
          </a:prstGeom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088" y="8089825"/>
            <a:ext cx="1806541" cy="105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780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21F2DB7A-352B-473F-9190-00709A39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6" name="รูปภาพ 5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5EB9CAA6-1A60-4519-87FD-D969B338B6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10186"/>
          <a:stretch/>
        </p:blipFill>
        <p:spPr>
          <a:xfrm>
            <a:off x="1149" y="8991600"/>
            <a:ext cx="6787578" cy="1700213"/>
          </a:xfrm>
          <a:prstGeom prst="rect">
            <a:avLst/>
          </a:prstGeom>
        </p:spPr>
      </p:pic>
      <p:pic>
        <p:nvPicPr>
          <p:cNvPr id="8" name="รูปภาพ 7" descr="รูปภาพประกอบด้วย ข้อความ, ท้องฟ้ายามค่ำคืน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6FFC827B-82DE-4DE5-878C-D0F9E3A87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41901"/>
          <a:stretch/>
        </p:blipFill>
        <p:spPr>
          <a:xfrm>
            <a:off x="1149" y="8991600"/>
            <a:ext cx="4390742" cy="1700213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="" xmlns:a16="http://schemas.microsoft.com/office/drawing/2014/main" id="{FFEFA758-345F-41AC-8744-A9E5060848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1"/>
          <a:stretch/>
        </p:blipFill>
        <p:spPr>
          <a:xfrm>
            <a:off x="1149" y="0"/>
            <a:ext cx="7557376" cy="235527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="" xmlns:a16="http://schemas.microsoft.com/office/drawing/2014/main" id="{53A299D1-8815-4D20-A2E2-1CD10B57B9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84" b="69419"/>
          <a:stretch/>
        </p:blipFill>
        <p:spPr>
          <a:xfrm>
            <a:off x="1149" y="0"/>
            <a:ext cx="2714342" cy="3269673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ลูกศร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3BC34702-C356-46D5-82C1-CF2BA833A2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" r="69217" b="75250"/>
          <a:stretch/>
        </p:blipFill>
        <p:spPr>
          <a:xfrm>
            <a:off x="1149" y="96983"/>
            <a:ext cx="2326415" cy="2549236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="" xmlns:a16="http://schemas.microsoft.com/office/drawing/2014/main" id="{8ABF555A-BD88-4C5F-99A6-A70268EEE5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3" t="16716" b="77064"/>
          <a:stretch/>
        </p:blipFill>
        <p:spPr>
          <a:xfrm>
            <a:off x="3532909" y="1787236"/>
            <a:ext cx="4025616" cy="665019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="" xmlns:a16="http://schemas.microsoft.com/office/drawing/2014/main" id="{49F8A9CA-BF3D-4869-91EF-E78925103F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2074" r="75450" b="83283"/>
          <a:stretch/>
        </p:blipFill>
        <p:spPr>
          <a:xfrm>
            <a:off x="290945" y="221673"/>
            <a:ext cx="1565564" cy="1565564"/>
          </a:xfrm>
          <a:prstGeom prst="rect">
            <a:avLst/>
          </a:prstGeom>
        </p:spPr>
      </p:pic>
      <p:sp>
        <p:nvSpPr>
          <p:cNvPr id="23" name="กล่องข้อความ 22">
            <a:extLst>
              <a:ext uri="{FF2B5EF4-FFF2-40B4-BE49-F238E27FC236}">
                <a16:creationId xmlns="" xmlns:a16="http://schemas.microsoft.com/office/drawing/2014/main" id="{4C9243C1-12B6-4BCC-B1AD-12AE196ED83F}"/>
              </a:ext>
            </a:extLst>
          </p:cNvPr>
          <p:cNvSpPr txBox="1"/>
          <p:nvPr/>
        </p:nvSpPr>
        <p:spPr>
          <a:xfrm>
            <a:off x="2258291" y="479113"/>
            <a:ext cx="5240537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rgbClr val="009685"/>
                </a:solidFill>
                <a:latin typeface="Mitr Regular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rgbClr val="9FBA77"/>
                </a:solidFill>
                <a:latin typeface="Mitr Regular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4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เทศบาลตำบลกุด</a:t>
            </a:r>
            <a:r>
              <a:rPr lang="th-TH" sz="24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ชมภู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</a:p>
          <a:p>
            <a:r>
              <a:rPr lang="th-TH" sz="160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  <a:r>
              <a:rPr lang="th-TH" sz="160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                   อำเภอ</a:t>
            </a:r>
            <a:r>
              <a:rPr lang="th-TH" sz="16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พิบูลมัง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สาหาร จังหวัดอุบลราชธานี</a:t>
            </a:r>
            <a:endParaRPr lang="th-TH" sz="1600" dirty="0">
              <a:solidFill>
                <a:schemeClr val="accent6">
                  <a:lumMod val="50000"/>
                </a:schemeClr>
              </a:solidFill>
              <a:latin typeface="Mitr" charset="-34"/>
              <a:cs typeface="Mitr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="" xmlns:a16="http://schemas.microsoft.com/office/drawing/2014/main" id="{31C60149-F2E6-43FE-9AE4-2DF3D6B50576}"/>
              </a:ext>
            </a:extLst>
          </p:cNvPr>
          <p:cNvSpPr txBox="1"/>
          <p:nvPr/>
        </p:nvSpPr>
        <p:spPr>
          <a:xfrm>
            <a:off x="4391890" y="1964324"/>
            <a:ext cx="3005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ฉบับที่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4 เดือนเมษายน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="" xmlns:a16="http://schemas.microsoft.com/office/drawing/2014/main" id="{47977DEE-5125-4628-9DE6-5C42EF7071DE}"/>
              </a:ext>
            </a:extLst>
          </p:cNvPr>
          <p:cNvSpPr txBox="1"/>
          <p:nvPr/>
        </p:nvSpPr>
        <p:spPr>
          <a:xfrm>
            <a:off x="290945" y="10302443"/>
            <a:ext cx="62048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งานเทศบาลตำบลกุด</a:t>
            </a:r>
            <a:r>
              <a:rPr lang="th-TH" sz="1300" dirty="0" err="1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 โทร.</a:t>
            </a:r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045-210989 โทรสาร.045-210988</a:t>
            </a:r>
          </a:p>
          <a:p>
            <a:endParaRPr lang="th-TH" sz="13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26" name="รูปภาพ 25" descr="รูปภาพประกอบด้วย ลานกว้าง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E5B08620-D3B4-4DCD-BBA0-A90EF21EE5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" y="2560492"/>
            <a:ext cx="7000875" cy="6963517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64" y="9631867"/>
            <a:ext cx="534431" cy="534431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530" y="9622554"/>
            <a:ext cx="549433" cy="5494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2763" y="2659545"/>
            <a:ext cx="70350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12 เมษายน พ.ศ. 2565 เวลา 15.30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น. นาย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มนตรี ศรีคำภา 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มอบหมายให้ นายยง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ยุตย์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คำก้อน รองนายกเทศมนตรีตำบลกุด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พร้อมด้วย นายสรกฤต 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เฮ้า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บ้านอ้วน เลขานุการนายกเทศมนตรีตำบลกุด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นายประสงค์ แพทย์เพียร ที่ปรึกษานายกเทศมนตรี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ตำบล</a:t>
            </a:r>
          </a:p>
          <a:p>
            <a:pPr algn="thaiDist"/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พนักงาน เจ้าหน้าที่เทศบาล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ออกตรวจเยี่ยมและให้กำลังใจแก่ผู้ปฏิบัติหน้าที่ </a:t>
            </a:r>
            <a:endParaRPr lang="th-TH" sz="2000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/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ตั้ง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จุดตรวจ จุดบริการประชาชน โครงการดำเนินการป้องกันและลดอุบัติเหตุทางถนนช่วงเทศกาล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สงกรานต์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ประจำปี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2565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9399" y="6137530"/>
            <a:ext cx="71042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13 เมษายน พ.ศ. 2565 เวลา 11.00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น. นาย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มนตรี ศรีคำภา 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</a:t>
            </a:r>
            <a:endParaRPr lang="th-TH" sz="2000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/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พร้อม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ด้วยคณะผู้บริหารฯ นาย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เศรษฐมาตย์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ปลัดเทศบาลตำบลกุด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นายอดิศักดิ์ 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สาธิ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สุข ประธานสภาเทศบาลตำบลกุด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สมาชิกสภาเทศบาลตำบลกุด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พนักงานเจ้าหน้าที่เทศบาลตำบลกุด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ออกตรวจเยี่ยมการตั้งจุดตรวจ จุดบริการประชาชน โครงการดำเนินการป้องกันและลดอุบัติเหตุทางถนนช่วงเทศกาลสงกรานต์ ประจำปี 2565</a:t>
            </a:r>
          </a:p>
        </p:txBody>
      </p:sp>
      <p:pic>
        <p:nvPicPr>
          <p:cNvPr id="28" name="รูปภาพ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3" y="269362"/>
            <a:ext cx="1470186" cy="14701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7195" y="9746906"/>
            <a:ext cx="295328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งานประชาสัมพันธ์เทศบาลตำบลกุด</a:t>
            </a:r>
            <a:r>
              <a:rPr lang="th-TH" sz="2000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sp>
        <p:nvSpPr>
          <p:cNvPr id="19" name="TextBox 18"/>
          <p:cNvSpPr txBox="1"/>
          <p:nvPr/>
        </p:nvSpPr>
        <p:spPr>
          <a:xfrm>
            <a:off x="4665255" y="9746906"/>
            <a:ext cx="276587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https://www.kudchompu.go.th/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80" y="4598537"/>
            <a:ext cx="2163765" cy="1538993"/>
          </a:xfrm>
          <a:prstGeom prst="rect">
            <a:avLst/>
          </a:prstGeom>
        </p:spPr>
      </p:pic>
      <p:pic>
        <p:nvPicPr>
          <p:cNvPr id="22" name="รูปภาพ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161" y="4598535"/>
            <a:ext cx="2067966" cy="1538995"/>
          </a:xfrm>
          <a:prstGeom prst="rect">
            <a:avLst/>
          </a:prstGeom>
        </p:spPr>
      </p:pic>
      <p:pic>
        <p:nvPicPr>
          <p:cNvPr id="29" name="รูปภาพ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016" y="4598537"/>
            <a:ext cx="2199553" cy="1538993"/>
          </a:xfrm>
          <a:prstGeom prst="rect">
            <a:avLst/>
          </a:prstGeom>
        </p:spPr>
      </p:pic>
      <p:pic>
        <p:nvPicPr>
          <p:cNvPr id="30" name="รูปภาพ 2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31" y="7768746"/>
            <a:ext cx="2074060" cy="1553384"/>
          </a:xfrm>
          <a:prstGeom prst="rect">
            <a:avLst/>
          </a:prstGeom>
        </p:spPr>
      </p:pic>
      <p:pic>
        <p:nvPicPr>
          <p:cNvPr id="31" name="รูปภาพ 3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228" y="7768746"/>
            <a:ext cx="2032899" cy="1553384"/>
          </a:xfrm>
          <a:prstGeom prst="rect">
            <a:avLst/>
          </a:prstGeom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016" y="7768746"/>
            <a:ext cx="2199553" cy="155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95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21F2DB7A-352B-473F-9190-00709A39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6" name="รูปภาพ 5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5EB9CAA6-1A60-4519-87FD-D969B338B6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10186"/>
          <a:stretch/>
        </p:blipFill>
        <p:spPr>
          <a:xfrm>
            <a:off x="1149" y="8991600"/>
            <a:ext cx="6787578" cy="1700213"/>
          </a:xfrm>
          <a:prstGeom prst="rect">
            <a:avLst/>
          </a:prstGeom>
        </p:spPr>
      </p:pic>
      <p:pic>
        <p:nvPicPr>
          <p:cNvPr id="8" name="รูปภาพ 7" descr="รูปภาพประกอบด้วย ข้อความ, ท้องฟ้ายามค่ำคืน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6FFC827B-82DE-4DE5-878C-D0F9E3A87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8" r="41901"/>
          <a:stretch/>
        </p:blipFill>
        <p:spPr>
          <a:xfrm>
            <a:off x="1149" y="8991600"/>
            <a:ext cx="4390742" cy="1700213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="" xmlns:a16="http://schemas.microsoft.com/office/drawing/2014/main" id="{FFEFA758-345F-41AC-8744-A9E5060848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1"/>
          <a:stretch/>
        </p:blipFill>
        <p:spPr>
          <a:xfrm>
            <a:off x="1149" y="0"/>
            <a:ext cx="7557376" cy="235527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="" xmlns:a16="http://schemas.microsoft.com/office/drawing/2014/main" id="{53A299D1-8815-4D20-A2E2-1CD10B57B9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84" b="69419"/>
          <a:stretch/>
        </p:blipFill>
        <p:spPr>
          <a:xfrm>
            <a:off x="1149" y="0"/>
            <a:ext cx="2714342" cy="3269673"/>
          </a:xfrm>
          <a:prstGeom prst="rect">
            <a:avLst/>
          </a:prstGeom>
        </p:spPr>
      </p:pic>
      <p:pic>
        <p:nvPicPr>
          <p:cNvPr id="15" name="รูปภาพ 14" descr="รูปภาพประกอบด้วย ลูกศร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3BC34702-C356-46D5-82C1-CF2BA833A2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" r="69217" b="75250"/>
          <a:stretch/>
        </p:blipFill>
        <p:spPr>
          <a:xfrm>
            <a:off x="1149" y="96983"/>
            <a:ext cx="2326415" cy="2549236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="" xmlns:a16="http://schemas.microsoft.com/office/drawing/2014/main" id="{8ABF555A-BD88-4C5F-99A6-A70268EEE5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3" t="16716" b="77064"/>
          <a:stretch/>
        </p:blipFill>
        <p:spPr>
          <a:xfrm>
            <a:off x="3532909" y="1787236"/>
            <a:ext cx="4025616" cy="665019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="" xmlns:a16="http://schemas.microsoft.com/office/drawing/2014/main" id="{49F8A9CA-BF3D-4869-91EF-E78925103F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2074" r="75450" b="83283"/>
          <a:stretch/>
        </p:blipFill>
        <p:spPr>
          <a:xfrm>
            <a:off x="290945" y="221673"/>
            <a:ext cx="1565564" cy="1565564"/>
          </a:xfrm>
          <a:prstGeom prst="rect">
            <a:avLst/>
          </a:prstGeom>
        </p:spPr>
      </p:pic>
      <p:sp>
        <p:nvSpPr>
          <p:cNvPr id="23" name="กล่องข้อความ 22">
            <a:extLst>
              <a:ext uri="{FF2B5EF4-FFF2-40B4-BE49-F238E27FC236}">
                <a16:creationId xmlns="" xmlns:a16="http://schemas.microsoft.com/office/drawing/2014/main" id="{4C9243C1-12B6-4BCC-B1AD-12AE196ED83F}"/>
              </a:ext>
            </a:extLst>
          </p:cNvPr>
          <p:cNvSpPr txBox="1"/>
          <p:nvPr/>
        </p:nvSpPr>
        <p:spPr>
          <a:xfrm>
            <a:off x="2258291" y="479113"/>
            <a:ext cx="5240537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rgbClr val="009685"/>
                </a:solidFill>
                <a:latin typeface="Mitr Regular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rgbClr val="9FBA77"/>
                </a:solidFill>
                <a:latin typeface="Mitr Regular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4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เทศบาลตำบลกุด</a:t>
            </a:r>
            <a:r>
              <a:rPr lang="th-TH" sz="24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ชมภู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</a:p>
          <a:p>
            <a:r>
              <a:rPr lang="th-TH" sz="160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</a:t>
            </a:r>
            <a:r>
              <a:rPr lang="th-TH" sz="160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                    อำเภอ</a:t>
            </a:r>
            <a:r>
              <a:rPr lang="th-TH" sz="1600" dirty="0" err="1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พิบูลมัง</a:t>
            </a:r>
            <a:r>
              <a:rPr lang="th-TH" sz="1600" dirty="0" smtClean="0">
                <a:solidFill>
                  <a:schemeClr val="accent6">
                    <a:lumMod val="50000"/>
                  </a:schemeClr>
                </a:solidFill>
                <a:latin typeface="Mitr" charset="-34"/>
                <a:cs typeface="Mitr" charset="-34"/>
              </a:rPr>
              <a:t>สาหาร จังหวัดอุบลราชธานี</a:t>
            </a:r>
            <a:endParaRPr lang="th-TH" sz="1600" dirty="0">
              <a:solidFill>
                <a:schemeClr val="accent6">
                  <a:lumMod val="50000"/>
                </a:schemeClr>
              </a:solidFill>
              <a:latin typeface="Mitr" charset="-34"/>
              <a:cs typeface="Mitr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="" xmlns:a16="http://schemas.microsoft.com/office/drawing/2014/main" id="{31C60149-F2E6-43FE-9AE4-2DF3D6B50576}"/>
              </a:ext>
            </a:extLst>
          </p:cNvPr>
          <p:cNvSpPr txBox="1"/>
          <p:nvPr/>
        </p:nvSpPr>
        <p:spPr>
          <a:xfrm>
            <a:off x="4391890" y="1964324"/>
            <a:ext cx="3005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ฉบับที่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4 เดือนเมษายน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="" xmlns:a16="http://schemas.microsoft.com/office/drawing/2014/main" id="{47977DEE-5125-4628-9DE6-5C42EF7071DE}"/>
              </a:ext>
            </a:extLst>
          </p:cNvPr>
          <p:cNvSpPr txBox="1"/>
          <p:nvPr/>
        </p:nvSpPr>
        <p:spPr>
          <a:xfrm>
            <a:off x="290945" y="10302443"/>
            <a:ext cx="62048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งานเทศบาลตำบลกุด</a:t>
            </a:r>
            <a:r>
              <a:rPr lang="th-TH" sz="1300" dirty="0" err="1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r>
              <a:rPr lang="th-TH" sz="1300" dirty="0" smtClean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 โทร.</a:t>
            </a:r>
            <a:r>
              <a:rPr lang="th-TH" sz="13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045-210989 โทรสาร.045-210988</a:t>
            </a:r>
          </a:p>
          <a:p>
            <a:endParaRPr lang="th-TH" sz="13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26" name="รูปภาพ 25" descr="รูปภาพประกอบด้วย ลานกว้าง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E5B08620-D3B4-4DCD-BBA0-A90EF21EE5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" y="2560492"/>
            <a:ext cx="7000875" cy="6963517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64" y="9631867"/>
            <a:ext cx="534431" cy="534431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530" y="9622554"/>
            <a:ext cx="549433" cy="5494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6050" y="2570389"/>
            <a:ext cx="70350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18 เมษายน 2565 เวลา 09.30 น.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เทศบาล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โดย นายมนตรี ศรีคำภา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นายกเทศมนตรี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มอบหมาย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ให้นาย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ยง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ยุตย์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คำก้อน รองนายกเทศมนตรีตำบลกุด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พร้อมด้วย </a:t>
            </a:r>
            <a:endParaRPr lang="th-TH" sz="2000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สรกฤต 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เฮ้า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บ้าน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อ้วน เลขานุการ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ชัยศิล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พันธ์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โชติ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ทองเจริญ ทองอาจ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สมาชิก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สภาเทศบาลตำบลกุด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พนักงาน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เจ้าหน้าที่เทศบาลตำบลกุด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เป็น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ตัวแทน 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มอบเครื่องอุปโภค-บริโภค เช่นน้ำดื่ม อาหารแห้ง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ให้แก่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ผู้สัมผัสกับผู้ติดเชื้อ (กลุ่มเสี่ยงสูง) จำนวน 5 หมู่บ้าน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ม.2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บ้านคำเม็ก ม. 6 บ้านหิน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ลาดม.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8 บ้านโนนม่วง ม. 15 บ้านดอนไม้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งาม ม.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19 </a:t>
            </a:r>
            <a:endParaRPr lang="th-TH" sz="2000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บ้าน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ทุ่งพัฒนา จำนวน 37 ครัวเรือน</a:t>
            </a:r>
          </a:p>
          <a:p>
            <a:r>
              <a:rPr lang="th-TH" sz="2000" dirty="0"/>
              <a:t/>
            </a:r>
            <a:br>
              <a:rPr lang="th-TH" sz="2000" dirty="0"/>
            </a:b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5147" y="6234386"/>
            <a:ext cx="71042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19 เมษายน พ.ศ. 2565 เวลา 09.30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น.นาย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มนตรี ศรีคำภา 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มอบหมายให้ นายยง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ยุตย์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คำก้อน รองนายกเทศมนตรีตำบลกุด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พร้อมด้วย นายสรกฤต 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เฮ้า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บ้านอ้วน เลขานุการนายกเทศมนตรีตำบลกุด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สมาชิกสภาเทศบาลตำบลกุด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พนักงาน เจ้าหน้าที่เทศบาลตำบลกุด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มอบเครื่องอุปโภค-บริโภค เช่นน้ำดื่ม อาหารแห้ง ให้แก่ผู้สัมผัสกับผู้ติดเชื้อ (กลุ่มเสี่ยงสูง) ม.1บ้านยอดดอน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ชี ม.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5 บ้านแก่งเจริญ ม.9 บ้านดอนสำราญ ม.15 บ้านดอนไม้งาม ม.17บ้านใหม่นาคลอง ม.18 บ้านโนนโพธิ์ จำนวน 29 ครัวเรือน 44 ราย</a:t>
            </a:r>
          </a:p>
        </p:txBody>
      </p:sp>
      <p:pic>
        <p:nvPicPr>
          <p:cNvPr id="28" name="รูปภาพ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3" y="269362"/>
            <a:ext cx="1470186" cy="14701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7195" y="9746906"/>
            <a:ext cx="295328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งานประชาสัมพันธ์เทศบาลตำบลกุด</a:t>
            </a:r>
            <a:r>
              <a:rPr lang="th-TH" sz="2000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sp>
        <p:nvSpPr>
          <p:cNvPr id="19" name="TextBox 18"/>
          <p:cNvSpPr txBox="1"/>
          <p:nvPr/>
        </p:nvSpPr>
        <p:spPr>
          <a:xfrm>
            <a:off x="4665255" y="9746906"/>
            <a:ext cx="276587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https://www.kudchompu.go.th/</a:t>
            </a:r>
            <a:endParaRPr lang="th-TH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18" y="4720851"/>
            <a:ext cx="2052677" cy="1537370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587" y="4732725"/>
            <a:ext cx="2052680" cy="1537372"/>
          </a:xfrm>
          <a:prstGeom prst="rect">
            <a:avLst/>
          </a:prstGeom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559" y="4744600"/>
            <a:ext cx="2068506" cy="1549225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67" y="8173378"/>
            <a:ext cx="1658339" cy="1243754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225" y="8173378"/>
            <a:ext cx="1658338" cy="1243754"/>
          </a:xfrm>
          <a:prstGeom prst="rect">
            <a:avLst/>
          </a:prstGeom>
        </p:spPr>
      </p:pic>
      <p:pic>
        <p:nvPicPr>
          <p:cNvPr id="21" name="รูปภาพ 2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194" y="8173378"/>
            <a:ext cx="1658339" cy="124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3832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4016</TotalTime>
  <Words>2744</Words>
  <Application>Microsoft Office PowerPoint</Application>
  <PresentationFormat>กำหนดเอง</PresentationFormat>
  <Paragraphs>160</Paragraphs>
  <Slides>14</Slides>
  <Notes>0</Notes>
  <HiddenSlides>0</HiddenSlides>
  <MMClips>0</MMClips>
  <ScaleCrop>false</ScaleCrop>
  <HeadingPairs>
    <vt:vector size="6" baseType="variant">
      <vt:variant>
        <vt:lpstr>แบบอักษรที่ถูกใช้</vt:lpstr>
      </vt:variant>
      <vt:variant>
        <vt:i4>9</vt:i4>
      </vt:variant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14</vt:i4>
      </vt:variant>
    </vt:vector>
  </HeadingPairs>
  <TitlesOfParts>
    <vt:vector size="24" baseType="lpstr">
      <vt:lpstr>Arial</vt:lpstr>
      <vt:lpstr>Angsana New</vt:lpstr>
      <vt:lpstr>Mitr</vt:lpstr>
      <vt:lpstr>TH SarabunPSK</vt:lpstr>
      <vt:lpstr>Mitr Light</vt:lpstr>
      <vt:lpstr>Cordia New</vt:lpstr>
      <vt:lpstr>Mitr Regular</vt:lpstr>
      <vt:lpstr>Calibri Light</vt:lpstr>
      <vt:lpstr>Calibri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Sumet Ratprachum</dc:creator>
  <cp:lastModifiedBy>Win7 Pro</cp:lastModifiedBy>
  <cp:revision>326</cp:revision>
  <cp:lastPrinted>2022-03-07T09:46:46Z</cp:lastPrinted>
  <dcterms:created xsi:type="dcterms:W3CDTF">2019-11-10T02:56:05Z</dcterms:created>
  <dcterms:modified xsi:type="dcterms:W3CDTF">2022-05-03T09:09:09Z</dcterms:modified>
</cp:coreProperties>
</file>