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71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6858000" cy="9144000" type="screen4x3"/>
  <p:notesSz cx="6888163" cy="10018713"/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60093"/>
    <a:srgbClr val="FFCCFF"/>
    <a:srgbClr val="3399FF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1236" y="804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ัวกระดาษ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500" cy="501650"/>
          </a:xfrm>
          <a:prstGeom prst="rect">
            <a:avLst/>
          </a:prstGeom>
        </p:spPr>
        <p:txBody>
          <a:bodyPr vert="horz" lIns="91429" tIns="45714" rIns="91429" bIns="45714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idx="1"/>
          </p:nvPr>
        </p:nvSpPr>
        <p:spPr>
          <a:xfrm>
            <a:off x="3902075" y="0"/>
            <a:ext cx="2984500" cy="501650"/>
          </a:xfrm>
          <a:prstGeom prst="rect">
            <a:avLst/>
          </a:prstGeom>
        </p:spPr>
        <p:txBody>
          <a:bodyPr vert="horz" lIns="91429" tIns="45714" rIns="91429" bIns="45714" rtlCol="0"/>
          <a:lstStyle>
            <a:lvl1pPr algn="r">
              <a:defRPr sz="1200"/>
            </a:lvl1pPr>
          </a:lstStyle>
          <a:p>
            <a:fld id="{F06FE38B-0F32-47FD-B20C-39CE3B24E333}" type="datetimeFigureOut">
              <a:rPr lang="th-TH" smtClean="0"/>
              <a:t>18/08/64</a:t>
            </a:fld>
            <a:endParaRPr lang="th-TH"/>
          </a:p>
        </p:txBody>
      </p:sp>
      <p:sp>
        <p:nvSpPr>
          <p:cNvPr id="4" name="ตัวแทนรูปบนภาพนิ่ง 3"/>
          <p:cNvSpPr>
            <a:spLocks noGrp="1" noRot="1" noChangeAspect="1"/>
          </p:cNvSpPr>
          <p:nvPr>
            <p:ph type="sldImg" idx="2"/>
          </p:nvPr>
        </p:nvSpPr>
        <p:spPr>
          <a:xfrm>
            <a:off x="2035175" y="750888"/>
            <a:ext cx="2817813" cy="37576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29" tIns="45714" rIns="91429" bIns="45714" rtlCol="0" anchor="ctr"/>
          <a:lstStyle/>
          <a:p>
            <a:endParaRPr lang="th-TH"/>
          </a:p>
        </p:txBody>
      </p:sp>
      <p:sp>
        <p:nvSpPr>
          <p:cNvPr id="5" name="ตัวแทนบันทึกย่อ 4"/>
          <p:cNvSpPr>
            <a:spLocks noGrp="1"/>
          </p:cNvSpPr>
          <p:nvPr>
            <p:ph type="body" sz="quarter" idx="3"/>
          </p:nvPr>
        </p:nvSpPr>
        <p:spPr>
          <a:xfrm>
            <a:off x="688976" y="4759325"/>
            <a:ext cx="5510213" cy="4508500"/>
          </a:xfrm>
          <a:prstGeom prst="rect">
            <a:avLst/>
          </a:prstGeom>
        </p:spPr>
        <p:txBody>
          <a:bodyPr vert="horz" lIns="91429" tIns="45714" rIns="91429" bIns="45714" rtlCol="0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4"/>
          </p:nvPr>
        </p:nvSpPr>
        <p:spPr>
          <a:xfrm>
            <a:off x="0" y="9515476"/>
            <a:ext cx="2984500" cy="501650"/>
          </a:xfrm>
          <a:prstGeom prst="rect">
            <a:avLst/>
          </a:prstGeom>
        </p:spPr>
        <p:txBody>
          <a:bodyPr vert="horz" lIns="91429" tIns="45714" rIns="91429" bIns="45714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5"/>
          </p:nvPr>
        </p:nvSpPr>
        <p:spPr>
          <a:xfrm>
            <a:off x="3902075" y="9515476"/>
            <a:ext cx="2984500" cy="501650"/>
          </a:xfrm>
          <a:prstGeom prst="rect">
            <a:avLst/>
          </a:prstGeom>
        </p:spPr>
        <p:txBody>
          <a:bodyPr vert="horz" lIns="91429" tIns="45714" rIns="91429" bIns="45714" rtlCol="0" anchor="b"/>
          <a:lstStyle>
            <a:lvl1pPr algn="r">
              <a:defRPr sz="1200"/>
            </a:lvl1pPr>
          </a:lstStyle>
          <a:p>
            <a:fld id="{7A540DF2-9A61-483C-9B15-126C9591146B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0572568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514350" y="2840568"/>
            <a:ext cx="5829300" cy="1960033"/>
          </a:xfrm>
        </p:spPr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028700" y="5181600"/>
            <a:ext cx="4800600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smtClean="0"/>
              <a:t>คลิกเพื่อแก้ไขลักษณะชื่อเรื่องรองต้นแบบ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3524BD-7711-4C25-85A1-7EB92EC5B284}" type="datetimeFigureOut">
              <a:rPr lang="th-TH" smtClean="0"/>
              <a:t>18/08/64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6A361-FE9C-43C3-9F87-2D09F081BAB6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6435247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3524BD-7711-4C25-85A1-7EB92EC5B284}" type="datetimeFigureOut">
              <a:rPr lang="th-TH" smtClean="0"/>
              <a:t>18/08/64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6A361-FE9C-43C3-9F87-2D09F081BAB6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1687657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3729037" y="488951"/>
            <a:ext cx="1157288" cy="10401300"/>
          </a:xfrm>
        </p:spPr>
        <p:txBody>
          <a:bodyPr vert="eaVert"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257175" y="488951"/>
            <a:ext cx="3357563" cy="10401300"/>
          </a:xfrm>
        </p:spPr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3524BD-7711-4C25-85A1-7EB92EC5B284}" type="datetimeFigureOut">
              <a:rPr lang="th-TH" smtClean="0"/>
              <a:t>18/08/64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6A361-FE9C-43C3-9F87-2D09F081BAB6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2314269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3524BD-7711-4C25-85A1-7EB92EC5B284}" type="datetimeFigureOut">
              <a:rPr lang="th-TH" smtClean="0"/>
              <a:t>18/08/64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6A361-FE9C-43C3-9F87-2D09F081BAB6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3919971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41735" y="5875867"/>
            <a:ext cx="58293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541735" y="3875618"/>
            <a:ext cx="5829300" cy="200024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3524BD-7711-4C25-85A1-7EB92EC5B284}" type="datetimeFigureOut">
              <a:rPr lang="th-TH" smtClean="0"/>
              <a:t>18/08/64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6A361-FE9C-43C3-9F87-2D09F081BAB6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1531310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257175" y="2844800"/>
            <a:ext cx="2257425" cy="804545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2628900" y="2844800"/>
            <a:ext cx="2257425" cy="804545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3524BD-7711-4C25-85A1-7EB92EC5B284}" type="datetimeFigureOut">
              <a:rPr lang="th-TH" smtClean="0"/>
              <a:t>18/08/64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6A361-FE9C-43C3-9F87-2D09F081BAB6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447600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</p:spPr>
        <p:txBody>
          <a:bodyPr/>
          <a:lstStyle>
            <a:lvl1pPr>
              <a:defRPr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342900" y="2046817"/>
            <a:ext cx="303014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342900" y="2899833"/>
            <a:ext cx="303014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แทนข้อความ 4"/>
          <p:cNvSpPr>
            <a:spLocks noGrp="1"/>
          </p:cNvSpPr>
          <p:nvPr>
            <p:ph type="body" sz="quarter" idx="3"/>
          </p:nvPr>
        </p:nvSpPr>
        <p:spPr>
          <a:xfrm>
            <a:off x="3483769" y="2046817"/>
            <a:ext cx="303133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6" name="ตัวแทนเนื้อหา 5"/>
          <p:cNvSpPr>
            <a:spLocks noGrp="1"/>
          </p:cNvSpPr>
          <p:nvPr>
            <p:ph sz="quarter" idx="4"/>
          </p:nvPr>
        </p:nvSpPr>
        <p:spPr>
          <a:xfrm>
            <a:off x="3483769" y="2899833"/>
            <a:ext cx="303133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7" name="ตัวแทนวันที่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3524BD-7711-4C25-85A1-7EB92EC5B284}" type="datetimeFigureOut">
              <a:rPr lang="th-TH" smtClean="0"/>
              <a:t>18/08/64</a:t>
            </a:fld>
            <a:endParaRPr lang="th-TH"/>
          </a:p>
        </p:txBody>
      </p:sp>
      <p:sp>
        <p:nvSpPr>
          <p:cNvPr id="8" name="ตัวแทนท้ายกระดา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ตัวแทนหมายเลขภาพนิ่ง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6A361-FE9C-43C3-9F87-2D09F081BAB6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2965808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3524BD-7711-4C25-85A1-7EB92EC5B284}" type="datetimeFigureOut">
              <a:rPr lang="th-TH" smtClean="0"/>
              <a:t>18/08/64</a:t>
            </a:fld>
            <a:endParaRPr lang="th-TH"/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6A361-FE9C-43C3-9F87-2D09F081BAB6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1272277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วันที่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3524BD-7711-4C25-85A1-7EB92EC5B284}" type="datetimeFigureOut">
              <a:rPr lang="th-TH" smtClean="0"/>
              <a:t>18/08/64</a:t>
            </a:fld>
            <a:endParaRPr lang="th-TH"/>
          </a:p>
        </p:txBody>
      </p:sp>
      <p:sp>
        <p:nvSpPr>
          <p:cNvPr id="3" name="ตัวแทนท้ายกระดา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6A361-FE9C-43C3-9F87-2D09F081BAB6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3233896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342900" y="364067"/>
            <a:ext cx="2256235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2681287" y="364067"/>
            <a:ext cx="3833813" cy="78041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342900" y="1913467"/>
            <a:ext cx="2256235" cy="62547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3524BD-7711-4C25-85A1-7EB92EC5B284}" type="datetimeFigureOut">
              <a:rPr lang="th-TH" smtClean="0"/>
              <a:t>18/08/64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6A361-FE9C-43C3-9F87-2D09F081BAB6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4861427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344216" y="6400800"/>
            <a:ext cx="4114800" cy="7556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1344216" y="817033"/>
            <a:ext cx="41148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1344216" y="7156451"/>
            <a:ext cx="4114800" cy="107314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3524BD-7711-4C25-85A1-7EB92EC5B284}" type="datetimeFigureOut">
              <a:rPr lang="th-TH" smtClean="0"/>
              <a:t>18/08/64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6A361-FE9C-43C3-9F87-2D09F081BAB6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5037485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ชื่อเรื่อง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342900" y="2133601"/>
            <a:ext cx="6172200" cy="6034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2"/>
          </p:nvPr>
        </p:nvSpPr>
        <p:spPr>
          <a:xfrm>
            <a:off x="342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3524BD-7711-4C25-85A1-7EB92EC5B284}" type="datetimeFigureOut">
              <a:rPr lang="th-TH" smtClean="0"/>
              <a:t>18/08/64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3"/>
          </p:nvPr>
        </p:nvSpPr>
        <p:spPr>
          <a:xfrm>
            <a:off x="2343150" y="8475134"/>
            <a:ext cx="21717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4"/>
          </p:nvPr>
        </p:nvSpPr>
        <p:spPr>
          <a:xfrm>
            <a:off x="4914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66A361-FE9C-43C3-9F87-2D09F081BAB6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9992688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eg"/><Relationship Id="rId13" Type="http://schemas.openxmlformats.org/officeDocument/2006/relationships/image" Target="../media/image86.jpeg"/><Relationship Id="rId3" Type="http://schemas.openxmlformats.org/officeDocument/2006/relationships/image" Target="../media/image3.png"/><Relationship Id="rId7" Type="http://schemas.openxmlformats.org/officeDocument/2006/relationships/image" Target="../media/image80.jpeg"/><Relationship Id="rId12" Type="http://schemas.openxmlformats.org/officeDocument/2006/relationships/image" Target="../media/image8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84.jpeg"/><Relationship Id="rId5" Type="http://schemas.openxmlformats.org/officeDocument/2006/relationships/image" Target="../media/image5.png"/><Relationship Id="rId15" Type="http://schemas.openxmlformats.org/officeDocument/2006/relationships/image" Target="../media/image88.jpeg"/><Relationship Id="rId10" Type="http://schemas.openxmlformats.org/officeDocument/2006/relationships/image" Target="../media/image83.jpeg"/><Relationship Id="rId4" Type="http://schemas.openxmlformats.org/officeDocument/2006/relationships/image" Target="../media/image4.png"/><Relationship Id="rId9" Type="http://schemas.openxmlformats.org/officeDocument/2006/relationships/image" Target="../media/image82.jpg"/><Relationship Id="rId14" Type="http://schemas.openxmlformats.org/officeDocument/2006/relationships/image" Target="../media/image87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jpeg"/><Relationship Id="rId13" Type="http://schemas.openxmlformats.org/officeDocument/2006/relationships/image" Target="../media/image95.jpeg"/><Relationship Id="rId3" Type="http://schemas.openxmlformats.org/officeDocument/2006/relationships/image" Target="../media/image3.png"/><Relationship Id="rId7" Type="http://schemas.openxmlformats.org/officeDocument/2006/relationships/image" Target="../media/image89.jpeg"/><Relationship Id="rId12" Type="http://schemas.openxmlformats.org/officeDocument/2006/relationships/image" Target="../media/image9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93.jpeg"/><Relationship Id="rId5" Type="http://schemas.openxmlformats.org/officeDocument/2006/relationships/image" Target="../media/image5.png"/><Relationship Id="rId15" Type="http://schemas.openxmlformats.org/officeDocument/2006/relationships/image" Target="../media/image97.jpeg"/><Relationship Id="rId10" Type="http://schemas.openxmlformats.org/officeDocument/2006/relationships/image" Target="../media/image92.jpeg"/><Relationship Id="rId4" Type="http://schemas.openxmlformats.org/officeDocument/2006/relationships/image" Target="../media/image4.png"/><Relationship Id="rId9" Type="http://schemas.openxmlformats.org/officeDocument/2006/relationships/image" Target="../media/image91.jpeg"/><Relationship Id="rId14" Type="http://schemas.openxmlformats.org/officeDocument/2006/relationships/image" Target="../media/image96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jpg"/><Relationship Id="rId13" Type="http://schemas.openxmlformats.org/officeDocument/2006/relationships/image" Target="../media/image104.jpeg"/><Relationship Id="rId3" Type="http://schemas.openxmlformats.org/officeDocument/2006/relationships/image" Target="../media/image3.png"/><Relationship Id="rId7" Type="http://schemas.openxmlformats.org/officeDocument/2006/relationships/image" Target="../media/image98.jpg"/><Relationship Id="rId12" Type="http://schemas.openxmlformats.org/officeDocument/2006/relationships/image" Target="../media/image10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02.jpeg"/><Relationship Id="rId5" Type="http://schemas.openxmlformats.org/officeDocument/2006/relationships/image" Target="../media/image5.png"/><Relationship Id="rId15" Type="http://schemas.openxmlformats.org/officeDocument/2006/relationships/image" Target="../media/image106.jpeg"/><Relationship Id="rId10" Type="http://schemas.openxmlformats.org/officeDocument/2006/relationships/image" Target="../media/image101.jpeg"/><Relationship Id="rId4" Type="http://schemas.openxmlformats.org/officeDocument/2006/relationships/image" Target="../media/image4.png"/><Relationship Id="rId9" Type="http://schemas.openxmlformats.org/officeDocument/2006/relationships/image" Target="../media/image100.jpeg"/><Relationship Id="rId14" Type="http://schemas.openxmlformats.org/officeDocument/2006/relationships/image" Target="../media/image105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jpeg"/><Relationship Id="rId13" Type="http://schemas.openxmlformats.org/officeDocument/2006/relationships/image" Target="../media/image113.jpeg"/><Relationship Id="rId3" Type="http://schemas.openxmlformats.org/officeDocument/2006/relationships/image" Target="../media/image3.png"/><Relationship Id="rId7" Type="http://schemas.openxmlformats.org/officeDocument/2006/relationships/image" Target="../media/image107.jpeg"/><Relationship Id="rId12" Type="http://schemas.openxmlformats.org/officeDocument/2006/relationships/image" Target="../media/image11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1.jpeg"/><Relationship Id="rId5" Type="http://schemas.openxmlformats.org/officeDocument/2006/relationships/image" Target="../media/image5.png"/><Relationship Id="rId15" Type="http://schemas.openxmlformats.org/officeDocument/2006/relationships/image" Target="../media/image115.jpeg"/><Relationship Id="rId10" Type="http://schemas.openxmlformats.org/officeDocument/2006/relationships/image" Target="../media/image110.jpeg"/><Relationship Id="rId4" Type="http://schemas.openxmlformats.org/officeDocument/2006/relationships/image" Target="../media/image4.png"/><Relationship Id="rId9" Type="http://schemas.openxmlformats.org/officeDocument/2006/relationships/image" Target="../media/image109.jpeg"/><Relationship Id="rId14" Type="http://schemas.openxmlformats.org/officeDocument/2006/relationships/image" Target="../media/image114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jpeg"/><Relationship Id="rId3" Type="http://schemas.openxmlformats.org/officeDocument/2006/relationships/image" Target="../media/image3.png"/><Relationship Id="rId7" Type="http://schemas.openxmlformats.org/officeDocument/2006/relationships/image" Target="../media/image116.jpeg"/><Relationship Id="rId12" Type="http://schemas.openxmlformats.org/officeDocument/2006/relationships/image" Target="../media/image12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20.jpeg"/><Relationship Id="rId5" Type="http://schemas.openxmlformats.org/officeDocument/2006/relationships/image" Target="../media/image5.png"/><Relationship Id="rId10" Type="http://schemas.openxmlformats.org/officeDocument/2006/relationships/image" Target="../media/image119.jpeg"/><Relationship Id="rId4" Type="http://schemas.openxmlformats.org/officeDocument/2006/relationships/image" Target="../media/image4.png"/><Relationship Id="rId9" Type="http://schemas.openxmlformats.org/officeDocument/2006/relationships/image" Target="../media/image118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jpeg"/><Relationship Id="rId13" Type="http://schemas.openxmlformats.org/officeDocument/2006/relationships/image" Target="../media/image128.jpeg"/><Relationship Id="rId3" Type="http://schemas.openxmlformats.org/officeDocument/2006/relationships/image" Target="../media/image3.png"/><Relationship Id="rId7" Type="http://schemas.openxmlformats.org/officeDocument/2006/relationships/image" Target="../media/image122.jpeg"/><Relationship Id="rId12" Type="http://schemas.openxmlformats.org/officeDocument/2006/relationships/image" Target="../media/image12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26.jpeg"/><Relationship Id="rId5" Type="http://schemas.openxmlformats.org/officeDocument/2006/relationships/image" Target="../media/image5.png"/><Relationship Id="rId10" Type="http://schemas.openxmlformats.org/officeDocument/2006/relationships/image" Target="../media/image125.jpeg"/><Relationship Id="rId4" Type="http://schemas.openxmlformats.org/officeDocument/2006/relationships/image" Target="../media/image4.png"/><Relationship Id="rId9" Type="http://schemas.openxmlformats.org/officeDocument/2006/relationships/image" Target="../media/image124.jpeg"/><Relationship Id="rId14" Type="http://schemas.openxmlformats.org/officeDocument/2006/relationships/image" Target="../media/image129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openxmlformats.org/officeDocument/2006/relationships/image" Target="../media/image13.jpeg"/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12" Type="http://schemas.openxmlformats.org/officeDocument/2006/relationships/image" Target="../media/image1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.jpeg"/><Relationship Id="rId5" Type="http://schemas.openxmlformats.org/officeDocument/2006/relationships/image" Target="../media/image5.png"/><Relationship Id="rId15" Type="http://schemas.openxmlformats.org/officeDocument/2006/relationships/image" Target="../media/image15.jpeg"/><Relationship Id="rId10" Type="http://schemas.openxmlformats.org/officeDocument/2006/relationships/image" Target="../media/image10.jpeg"/><Relationship Id="rId4" Type="http://schemas.openxmlformats.org/officeDocument/2006/relationships/image" Target="../media/image4.png"/><Relationship Id="rId9" Type="http://schemas.openxmlformats.org/officeDocument/2006/relationships/image" Target="../media/image9.jpeg"/><Relationship Id="rId14" Type="http://schemas.openxmlformats.org/officeDocument/2006/relationships/image" Target="../media/image14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13" Type="http://schemas.openxmlformats.org/officeDocument/2006/relationships/image" Target="../media/image22.jpeg"/><Relationship Id="rId3" Type="http://schemas.openxmlformats.org/officeDocument/2006/relationships/image" Target="../media/image3.png"/><Relationship Id="rId7" Type="http://schemas.openxmlformats.org/officeDocument/2006/relationships/image" Target="../media/image16.jpeg"/><Relationship Id="rId12" Type="http://schemas.openxmlformats.org/officeDocument/2006/relationships/image" Target="../media/image21.jpeg"/><Relationship Id="rId2" Type="http://schemas.openxmlformats.org/officeDocument/2006/relationships/image" Target="../media/image2.png"/><Relationship Id="rId16" Type="http://schemas.openxmlformats.org/officeDocument/2006/relationships/image" Target="../media/image2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20.jpeg"/><Relationship Id="rId5" Type="http://schemas.openxmlformats.org/officeDocument/2006/relationships/image" Target="../media/image5.png"/><Relationship Id="rId15" Type="http://schemas.openxmlformats.org/officeDocument/2006/relationships/image" Target="../media/image24.jpeg"/><Relationship Id="rId10" Type="http://schemas.openxmlformats.org/officeDocument/2006/relationships/image" Target="../media/image19.jpeg"/><Relationship Id="rId4" Type="http://schemas.openxmlformats.org/officeDocument/2006/relationships/image" Target="../media/image4.png"/><Relationship Id="rId9" Type="http://schemas.openxmlformats.org/officeDocument/2006/relationships/image" Target="../media/image18.jpeg"/><Relationship Id="rId14" Type="http://schemas.openxmlformats.org/officeDocument/2006/relationships/image" Target="../media/image23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13" Type="http://schemas.openxmlformats.org/officeDocument/2006/relationships/image" Target="../media/image32.jpg"/><Relationship Id="rId3" Type="http://schemas.openxmlformats.org/officeDocument/2006/relationships/image" Target="../media/image3.png"/><Relationship Id="rId7" Type="http://schemas.openxmlformats.org/officeDocument/2006/relationships/image" Target="../media/image26.jpeg"/><Relationship Id="rId12" Type="http://schemas.openxmlformats.org/officeDocument/2006/relationships/image" Target="../media/image3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30.jpeg"/><Relationship Id="rId5" Type="http://schemas.openxmlformats.org/officeDocument/2006/relationships/image" Target="../media/image5.png"/><Relationship Id="rId15" Type="http://schemas.openxmlformats.org/officeDocument/2006/relationships/image" Target="../media/image34.jpg"/><Relationship Id="rId10" Type="http://schemas.openxmlformats.org/officeDocument/2006/relationships/image" Target="../media/image29.jpeg"/><Relationship Id="rId4" Type="http://schemas.openxmlformats.org/officeDocument/2006/relationships/image" Target="../media/image4.png"/><Relationship Id="rId9" Type="http://schemas.openxmlformats.org/officeDocument/2006/relationships/image" Target="../media/image28.jpeg"/><Relationship Id="rId14" Type="http://schemas.openxmlformats.org/officeDocument/2006/relationships/image" Target="../media/image33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g"/><Relationship Id="rId13" Type="http://schemas.openxmlformats.org/officeDocument/2006/relationships/image" Target="../media/image41.jpeg"/><Relationship Id="rId3" Type="http://schemas.openxmlformats.org/officeDocument/2006/relationships/image" Target="../media/image3.png"/><Relationship Id="rId7" Type="http://schemas.openxmlformats.org/officeDocument/2006/relationships/image" Target="../media/image35.jpg"/><Relationship Id="rId12" Type="http://schemas.openxmlformats.org/officeDocument/2006/relationships/image" Target="../media/image4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39.jpeg"/><Relationship Id="rId5" Type="http://schemas.openxmlformats.org/officeDocument/2006/relationships/image" Target="../media/image5.png"/><Relationship Id="rId15" Type="http://schemas.openxmlformats.org/officeDocument/2006/relationships/image" Target="../media/image43.jpeg"/><Relationship Id="rId10" Type="http://schemas.openxmlformats.org/officeDocument/2006/relationships/image" Target="../media/image38.jpeg"/><Relationship Id="rId4" Type="http://schemas.openxmlformats.org/officeDocument/2006/relationships/image" Target="../media/image4.png"/><Relationship Id="rId9" Type="http://schemas.openxmlformats.org/officeDocument/2006/relationships/image" Target="../media/image37.jpg"/><Relationship Id="rId14" Type="http://schemas.openxmlformats.org/officeDocument/2006/relationships/image" Target="../media/image42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g"/><Relationship Id="rId13" Type="http://schemas.openxmlformats.org/officeDocument/2006/relationships/image" Target="../media/image50.jpg"/><Relationship Id="rId3" Type="http://schemas.openxmlformats.org/officeDocument/2006/relationships/image" Target="../media/image3.png"/><Relationship Id="rId7" Type="http://schemas.openxmlformats.org/officeDocument/2006/relationships/image" Target="../media/image44.jpg"/><Relationship Id="rId12" Type="http://schemas.openxmlformats.org/officeDocument/2006/relationships/image" Target="../media/image49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48.jpeg"/><Relationship Id="rId5" Type="http://schemas.openxmlformats.org/officeDocument/2006/relationships/image" Target="../media/image5.png"/><Relationship Id="rId15" Type="http://schemas.openxmlformats.org/officeDocument/2006/relationships/image" Target="../media/image52.jpg"/><Relationship Id="rId10" Type="http://schemas.openxmlformats.org/officeDocument/2006/relationships/image" Target="../media/image47.jpg"/><Relationship Id="rId4" Type="http://schemas.openxmlformats.org/officeDocument/2006/relationships/image" Target="../media/image4.png"/><Relationship Id="rId9" Type="http://schemas.openxmlformats.org/officeDocument/2006/relationships/image" Target="../media/image46.jpg"/><Relationship Id="rId14" Type="http://schemas.openxmlformats.org/officeDocument/2006/relationships/image" Target="../media/image51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13" Type="http://schemas.openxmlformats.org/officeDocument/2006/relationships/image" Target="../media/image59.jpeg"/><Relationship Id="rId3" Type="http://schemas.openxmlformats.org/officeDocument/2006/relationships/image" Target="../media/image3.png"/><Relationship Id="rId7" Type="http://schemas.openxmlformats.org/officeDocument/2006/relationships/image" Target="../media/image53.jpeg"/><Relationship Id="rId12" Type="http://schemas.openxmlformats.org/officeDocument/2006/relationships/image" Target="../media/image5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57.jpeg"/><Relationship Id="rId5" Type="http://schemas.openxmlformats.org/officeDocument/2006/relationships/image" Target="../media/image5.png"/><Relationship Id="rId15" Type="http://schemas.openxmlformats.org/officeDocument/2006/relationships/image" Target="../media/image61.jpeg"/><Relationship Id="rId10" Type="http://schemas.openxmlformats.org/officeDocument/2006/relationships/image" Target="../media/image56.jpeg"/><Relationship Id="rId4" Type="http://schemas.openxmlformats.org/officeDocument/2006/relationships/image" Target="../media/image4.png"/><Relationship Id="rId9" Type="http://schemas.openxmlformats.org/officeDocument/2006/relationships/image" Target="../media/image55.jpeg"/><Relationship Id="rId14" Type="http://schemas.openxmlformats.org/officeDocument/2006/relationships/image" Target="../media/image60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13" Type="http://schemas.openxmlformats.org/officeDocument/2006/relationships/image" Target="../media/image68.jpeg"/><Relationship Id="rId3" Type="http://schemas.openxmlformats.org/officeDocument/2006/relationships/image" Target="../media/image3.png"/><Relationship Id="rId7" Type="http://schemas.openxmlformats.org/officeDocument/2006/relationships/image" Target="../media/image62.jpeg"/><Relationship Id="rId12" Type="http://schemas.openxmlformats.org/officeDocument/2006/relationships/image" Target="../media/image6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66.jpg"/><Relationship Id="rId5" Type="http://schemas.openxmlformats.org/officeDocument/2006/relationships/image" Target="../media/image5.png"/><Relationship Id="rId15" Type="http://schemas.openxmlformats.org/officeDocument/2006/relationships/image" Target="../media/image70.jpeg"/><Relationship Id="rId10" Type="http://schemas.openxmlformats.org/officeDocument/2006/relationships/image" Target="../media/image65.jpeg"/><Relationship Id="rId4" Type="http://schemas.openxmlformats.org/officeDocument/2006/relationships/image" Target="../media/image4.png"/><Relationship Id="rId9" Type="http://schemas.openxmlformats.org/officeDocument/2006/relationships/image" Target="../media/image64.jpeg"/><Relationship Id="rId14" Type="http://schemas.openxmlformats.org/officeDocument/2006/relationships/image" Target="../media/image69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13" Type="http://schemas.openxmlformats.org/officeDocument/2006/relationships/image" Target="../media/image77.jpeg"/><Relationship Id="rId3" Type="http://schemas.openxmlformats.org/officeDocument/2006/relationships/image" Target="../media/image3.png"/><Relationship Id="rId7" Type="http://schemas.openxmlformats.org/officeDocument/2006/relationships/image" Target="../media/image71.jpeg"/><Relationship Id="rId12" Type="http://schemas.openxmlformats.org/officeDocument/2006/relationships/image" Target="../media/image76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75.jpeg"/><Relationship Id="rId5" Type="http://schemas.openxmlformats.org/officeDocument/2006/relationships/image" Target="../media/image5.png"/><Relationship Id="rId15" Type="http://schemas.openxmlformats.org/officeDocument/2006/relationships/image" Target="../media/image79.jpeg"/><Relationship Id="rId10" Type="http://schemas.openxmlformats.org/officeDocument/2006/relationships/image" Target="../media/image74.jpeg"/><Relationship Id="rId4" Type="http://schemas.openxmlformats.org/officeDocument/2006/relationships/image" Target="../media/image4.png"/><Relationship Id="rId9" Type="http://schemas.openxmlformats.org/officeDocument/2006/relationships/image" Target="../media/image73.jpeg"/><Relationship Id="rId14" Type="http://schemas.openxmlformats.org/officeDocument/2006/relationships/image" Target="../media/image7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716" y="0"/>
            <a:ext cx="6448567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7456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1731" y="-289062"/>
            <a:ext cx="1369777" cy="1835785"/>
          </a:xfrm>
          <a:prstGeom prst="rect">
            <a:avLst/>
          </a:prstGeom>
        </p:spPr>
      </p:pic>
      <p:pic>
        <p:nvPicPr>
          <p:cNvPr id="15" name="รูปภาพ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262" y="-85927"/>
            <a:ext cx="2159347" cy="1617261"/>
          </a:xfrm>
          <a:prstGeom prst="rect">
            <a:avLst/>
          </a:prstGeom>
        </p:spPr>
      </p:pic>
      <p:sp>
        <p:nvSpPr>
          <p:cNvPr id="6" name="สี่เหลี่ยมผืนผ้า 5"/>
          <p:cNvSpPr/>
          <p:nvPr/>
        </p:nvSpPr>
        <p:spPr>
          <a:xfrm>
            <a:off x="-18392" y="3000"/>
            <a:ext cx="6876392" cy="1528334"/>
          </a:xfrm>
          <a:prstGeom prst="rect">
            <a:avLst/>
          </a:prstGeom>
          <a:gradFill>
            <a:gsLst>
              <a:gs pos="0">
                <a:srgbClr val="FFCCFF">
                  <a:alpha val="78000"/>
                  <a:lumMod val="98000"/>
                  <a:lumOff val="2000"/>
                </a:srgbClr>
              </a:gs>
              <a:gs pos="50000">
                <a:schemeClr val="accent1">
                  <a:tint val="44500"/>
                  <a:satMod val="160000"/>
                  <a:alpha val="79000"/>
                </a:schemeClr>
              </a:gs>
              <a:gs pos="100000">
                <a:schemeClr val="accent1">
                  <a:tint val="23500"/>
                  <a:satMod val="160000"/>
                  <a:alpha val="9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1" name="สี่เหลี่ยมผืนผ้า 10"/>
          <p:cNvSpPr/>
          <p:nvPr/>
        </p:nvSpPr>
        <p:spPr>
          <a:xfrm>
            <a:off x="0" y="1477938"/>
            <a:ext cx="6858000" cy="432048"/>
          </a:xfrm>
          <a:prstGeom prst="rect">
            <a:avLst/>
          </a:prstGeom>
          <a:solidFill>
            <a:srgbClr val="FF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0" name="TextBox 9"/>
          <p:cNvSpPr txBox="1"/>
          <p:nvPr/>
        </p:nvSpPr>
        <p:spPr>
          <a:xfrm>
            <a:off x="4949274" y="1447740"/>
            <a:ext cx="215284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3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H SarabunPSK" pitchFamily="34" charset="-34"/>
                <a:cs typeface="TH SarabunPSK" pitchFamily="34" charset="-34"/>
              </a:rPr>
              <a:t>นายมนตรี ศรีคำภา</a:t>
            </a:r>
          </a:p>
          <a:p>
            <a:pPr algn="ctr"/>
            <a:r>
              <a:rPr lang="th-TH" sz="13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H SarabunPSK" pitchFamily="34" charset="-34"/>
                <a:cs typeface="TH SarabunPSK" pitchFamily="34" charset="-34"/>
              </a:rPr>
              <a:t>นายกเทศมนตรีตำบลกุด</a:t>
            </a:r>
            <a:r>
              <a:rPr lang="th-TH" sz="13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H SarabunPSK" pitchFamily="34" charset="-34"/>
                <a:cs typeface="TH SarabunPSK" pitchFamily="34" charset="-34"/>
              </a:rPr>
              <a:t>ชมภู</a:t>
            </a:r>
            <a:endParaRPr lang="th-TH" sz="13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92D050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965101" y="761893"/>
            <a:ext cx="43679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4400" b="1" dirty="0" smtClean="0">
                <a:ln w="10541" cmpd="sng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eddy" pitchFamily="2" charset="0"/>
                <a:cs typeface="teddy" pitchFamily="2" charset="0"/>
              </a:rPr>
              <a:t>เทศบาลตำบลกุด</a:t>
            </a:r>
            <a:r>
              <a:rPr lang="th-TH" sz="4400" b="1" dirty="0" err="1" smtClean="0">
                <a:ln w="10541" cmpd="sng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eddy" pitchFamily="2" charset="0"/>
                <a:cs typeface="teddy" pitchFamily="2" charset="0"/>
              </a:rPr>
              <a:t>ชมภู</a:t>
            </a:r>
            <a:endParaRPr lang="th-TH" sz="4400" b="1" dirty="0">
              <a:ln w="10541" cmpd="sng">
                <a:solidFill>
                  <a:schemeClr val="bg1"/>
                </a:solidFill>
                <a:prstDash val="solid"/>
              </a:ln>
              <a:solidFill>
                <a:srgbClr val="0000FF"/>
              </a:solidFill>
              <a:effectLst>
                <a:glow rad="63500">
                  <a:schemeClr val="accent5">
                    <a:satMod val="175000"/>
                    <a:alpha val="40000"/>
                  </a:schemeClr>
                </a:glow>
              </a:effectLst>
              <a:latin typeface="teddy" pitchFamily="2" charset="0"/>
              <a:cs typeface="teddy" pitchFamily="2" charset="0"/>
            </a:endParaRPr>
          </a:p>
        </p:txBody>
      </p:sp>
      <p:pic>
        <p:nvPicPr>
          <p:cNvPr id="1026" name="Picture 2" descr="D:\Back up 06.03.2562\งานต่าย\1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7485" y="90890"/>
            <a:ext cx="825178" cy="825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1748905" y="1494478"/>
            <a:ext cx="41044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000" b="1" dirty="0" smtClean="0">
                <a:ln w="10541" cmpd="sng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latin typeface="teddy" pitchFamily="2" charset="0"/>
                <a:cs typeface="teddy" pitchFamily="2" charset="0"/>
              </a:rPr>
              <a:t>ปี</a:t>
            </a:r>
            <a:r>
              <a:rPr lang="th-TH" sz="2000" b="1" dirty="0">
                <a:ln w="10541" cmpd="sng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latin typeface="teddy" pitchFamily="2" charset="0"/>
                <a:cs typeface="teddy" pitchFamily="2" charset="0"/>
              </a:rPr>
              <a:t>ที่ </a:t>
            </a:r>
            <a:r>
              <a:rPr lang="th-TH" sz="2000" b="1" dirty="0" smtClean="0">
                <a:ln w="10541" cmpd="sng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latin typeface="teddy" pitchFamily="2" charset="0"/>
                <a:cs typeface="teddy" pitchFamily="2" charset="0"/>
              </a:rPr>
              <a:t>15 </a:t>
            </a:r>
            <a:r>
              <a:rPr lang="th-TH" sz="2000" b="1" dirty="0">
                <a:ln w="10541" cmpd="sng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latin typeface="teddy" pitchFamily="2" charset="0"/>
                <a:cs typeface="teddy" pitchFamily="2" charset="0"/>
              </a:rPr>
              <a:t>ฉบับที่ </a:t>
            </a:r>
            <a:r>
              <a:rPr lang="th-TH" sz="2000" b="1" dirty="0" smtClean="0">
                <a:ln w="10541" cmpd="sng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latin typeface="teddy" pitchFamily="2" charset="0"/>
                <a:cs typeface="teddy" pitchFamily="2" charset="0"/>
              </a:rPr>
              <a:t>7/2564 </a:t>
            </a:r>
            <a:r>
              <a:rPr lang="th-TH" sz="2000" b="1" dirty="0">
                <a:ln w="10541" cmpd="sng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latin typeface="teddy" pitchFamily="2" charset="0"/>
                <a:cs typeface="teddy" pitchFamily="2" charset="0"/>
              </a:rPr>
              <a:t>เดือน </a:t>
            </a:r>
            <a:r>
              <a:rPr lang="th-TH" sz="2000" b="1" dirty="0" smtClean="0">
                <a:ln w="10541" cmpd="sng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latin typeface="teddy" pitchFamily="2" charset="0"/>
                <a:cs typeface="teddy" pitchFamily="2" charset="0"/>
              </a:rPr>
              <a:t>กรกฎาคม</a:t>
            </a:r>
            <a:endParaRPr lang="th-TH" sz="2000" b="1" dirty="0">
              <a:ln w="10541" cmpd="sng">
                <a:solidFill>
                  <a:schemeClr val="bg1"/>
                </a:solidFill>
                <a:prstDash val="solid"/>
              </a:ln>
              <a:solidFill>
                <a:srgbClr val="00B050"/>
              </a:solidFill>
              <a:latin typeface="teddy" pitchFamily="2" charset="0"/>
              <a:cs typeface="teddy" pitchFamily="2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087941" y="-161606"/>
            <a:ext cx="295232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9600" dirty="0" smtClean="0">
                <a:solidFill>
                  <a:srgbClr val="D60093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eddy" pitchFamily="2" charset="0"/>
                <a:cs typeface="teddy" pitchFamily="2" charset="0"/>
              </a:rPr>
              <a:t>จ</a:t>
            </a:r>
            <a:r>
              <a:rPr lang="th-TH" sz="5400" dirty="0" smtClean="0">
                <a:solidFill>
                  <a:srgbClr val="D60093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eddy" pitchFamily="2" charset="0"/>
                <a:cs typeface="teddy" pitchFamily="2" charset="0"/>
              </a:rPr>
              <a:t>ดหมายข่าว</a:t>
            </a:r>
            <a:endParaRPr lang="th-TH" sz="5400" dirty="0">
              <a:solidFill>
                <a:srgbClr val="D60093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teddy" pitchFamily="2" charset="0"/>
              <a:cs typeface="teddy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0" y="1882718"/>
            <a:ext cx="6858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วันที่ 20 กรกฎาคม 2564 เวลา 14.00 น. นายมนตรี ศรีคำภา นายกเทศมนตรีตำบลกุด</a:t>
            </a:r>
            <a:r>
              <a:rPr lang="th-TH" sz="1600" dirty="0" err="1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 พร้อม</a:t>
            </a:r>
            <a:r>
              <a:rPr lang="th-TH" sz="1600" dirty="0" smtClean="0">
                <a:latin typeface="TH SarabunPSK" pitchFamily="34" charset="-34"/>
                <a:cs typeface="TH SarabunPSK" pitchFamily="34" charset="-34"/>
              </a:rPr>
              <a:t>ผู้บริหารฯ </a:t>
            </a:r>
          </a:p>
          <a:p>
            <a:r>
              <a:rPr lang="th-TH" sz="1600" dirty="0" smtClean="0">
                <a:latin typeface="TH SarabunPSK" pitchFamily="34" charset="-34"/>
                <a:cs typeface="TH SarabunPSK" pitchFamily="34" charset="-34"/>
              </a:rPr>
              <a:t>นาย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สุ</a:t>
            </a:r>
            <a:r>
              <a:rPr lang="th-TH" sz="1600" dirty="0" err="1">
                <a:latin typeface="TH SarabunPSK" pitchFamily="34" charset="-34"/>
                <a:cs typeface="TH SarabunPSK" pitchFamily="34" charset="-34"/>
              </a:rPr>
              <a:t>รชาติ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 บุญทนแสนทวีสุข ปลัดอำเภอ</a:t>
            </a:r>
            <a:r>
              <a:rPr lang="th-TH" sz="1600" dirty="0" err="1">
                <a:latin typeface="TH SarabunPSK" pitchFamily="34" charset="-34"/>
                <a:cs typeface="TH SarabunPSK" pitchFamily="34" charset="-34"/>
              </a:rPr>
              <a:t>พิบูลมัง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สาหาร </a:t>
            </a:r>
            <a:r>
              <a:rPr lang="th-TH" sz="1600" dirty="0" smtClean="0">
                <a:latin typeface="TH SarabunPSK" pitchFamily="34" charset="-34"/>
                <a:cs typeface="TH SarabunPSK" pitchFamily="34" charset="-34"/>
              </a:rPr>
              <a:t>นายอภิชาต </a:t>
            </a:r>
            <a:r>
              <a:rPr lang="th-TH" sz="1600" dirty="0" err="1">
                <a:latin typeface="TH SarabunPSK" pitchFamily="34" charset="-34"/>
                <a:cs typeface="TH SarabunPSK" pitchFamily="34" charset="-34"/>
              </a:rPr>
              <a:t>เศรษฐมาตย์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 ปลัดเทศบาล พระครูประทีป อัคร</a:t>
            </a:r>
            <a:r>
              <a:rPr lang="th-TH" sz="1600" dirty="0" smtClean="0">
                <a:latin typeface="TH SarabunPSK" pitchFamily="34" charset="-34"/>
                <a:cs typeface="TH SarabunPSK" pitchFamily="34" charset="-34"/>
              </a:rPr>
              <a:t>ธรรม</a:t>
            </a:r>
          </a:p>
          <a:p>
            <a:r>
              <a:rPr lang="th-TH" sz="1600" dirty="0" smtClean="0">
                <a:latin typeface="TH SarabunPSK" pitchFamily="34" charset="-34"/>
                <a:cs typeface="TH SarabunPSK" pitchFamily="34" charset="-34"/>
              </a:rPr>
              <a:t>เจ้า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คณะตำบลกุด</a:t>
            </a:r>
            <a:r>
              <a:rPr lang="th-TH" sz="1600" dirty="0" err="1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 เขต 1 ผู้แทนจาก รพ.สต. ตำบลกุด</a:t>
            </a:r>
            <a:r>
              <a:rPr lang="th-TH" sz="1600" dirty="0" err="1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 และผู้ใหญ่บ้าน ทั้ง 19 หมู่บ้าน คณะกรรมการศูนย์บริหารสถานการณ์โควิด. ที่แต่งตั้งโดยนายอำเภอ</a:t>
            </a:r>
            <a:r>
              <a:rPr lang="th-TH" sz="1600" dirty="0" err="1">
                <a:latin typeface="TH SarabunPSK" pitchFamily="34" charset="-34"/>
                <a:cs typeface="TH SarabunPSK" pitchFamily="34" charset="-34"/>
              </a:rPr>
              <a:t>พิบูลมัง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สาหาร ณ ห้องประชุม </a:t>
            </a:r>
            <a:r>
              <a:rPr lang="th-TH" sz="1600" dirty="0" err="1">
                <a:latin typeface="TH SarabunPSK" pitchFamily="34" charset="-34"/>
                <a:cs typeface="TH SarabunPSK" pitchFamily="34" charset="-34"/>
              </a:rPr>
              <a:t>ทต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.กุด</a:t>
            </a:r>
            <a:r>
              <a:rPr lang="th-TH" sz="1600" dirty="0" err="1" smtClean="0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1600" dirty="0" smtClean="0">
                <a:latin typeface="TH SarabunPSK" pitchFamily="34" charset="-34"/>
                <a:cs typeface="TH SarabunPSK" pitchFamily="34" charset="-34"/>
              </a:rPr>
              <a:t> การ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ดำเนินงาน “ศูนย์ดูแลโควิ</a:t>
            </a:r>
            <a:r>
              <a:rPr lang="th-TH" sz="1600" dirty="0" err="1">
                <a:latin typeface="TH SarabunPSK" pitchFamily="34" charset="-34"/>
                <a:cs typeface="TH SarabunPSK" pitchFamily="34" charset="-34"/>
              </a:rPr>
              <a:t>คชุม</a:t>
            </a:r>
            <a:r>
              <a:rPr lang="th-TH" sz="1600" dirty="0" smtClean="0">
                <a:latin typeface="TH SarabunPSK" pitchFamily="34" charset="-34"/>
                <a:cs typeface="TH SarabunPSK" pitchFamily="34" charset="-34"/>
              </a:rPr>
              <a:t>ชน” 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ระดับตำบล เพื่อช่วยเหลือผู้ประสบภัยพิบัติกรณีฉุกเฉินตามแผนเผชิญเหตุป้องกันควบคุมการแพร่ระบาดของโรคติดเชื้อ</a:t>
            </a:r>
            <a:r>
              <a:rPr lang="th-TH" sz="1600" dirty="0" err="1" smtClean="0">
                <a:latin typeface="TH SarabunPSK" pitchFamily="34" charset="-34"/>
                <a:cs typeface="TH SarabunPSK" pitchFamily="34" charset="-34"/>
              </a:rPr>
              <a:t>ไวรัส</a:t>
            </a:r>
            <a:endParaRPr lang="th-TH" sz="1600" dirty="0" smtClean="0">
              <a:latin typeface="TH SarabunPSK" pitchFamily="34" charset="-34"/>
              <a:cs typeface="TH SarabunPSK" pitchFamily="34" charset="-34"/>
            </a:endParaRPr>
          </a:p>
          <a:p>
            <a:r>
              <a:rPr lang="th-TH" sz="1600" dirty="0" smtClean="0">
                <a:latin typeface="TH SarabunPSK" pitchFamily="34" charset="-34"/>
                <a:cs typeface="TH SarabunPSK" pitchFamily="34" charset="-34"/>
              </a:rPr>
              <a:t>โค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โรนา 2019 ของอำเภอ</a:t>
            </a:r>
            <a:r>
              <a:rPr lang="th-TH" sz="1600" dirty="0" err="1">
                <a:latin typeface="TH SarabunPSK" pitchFamily="34" charset="-34"/>
                <a:cs typeface="TH SarabunPSK" pitchFamily="34" charset="-34"/>
              </a:rPr>
              <a:t>พิบูลมัง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สา</a:t>
            </a:r>
            <a:r>
              <a:rPr lang="th-TH" sz="1600" dirty="0" smtClean="0">
                <a:latin typeface="TH SarabunPSK" pitchFamily="34" charset="-34"/>
                <a:cs typeface="TH SarabunPSK" pitchFamily="34" charset="-34"/>
              </a:rPr>
              <a:t>หาร จังหวัดอุบลราชธานี</a:t>
            </a:r>
            <a:endParaRPr lang="th-TH" sz="1600" dirty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5" name="รูปภาพ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2663" y="-195836"/>
            <a:ext cx="2522375" cy="1681172"/>
          </a:xfrm>
          <a:prstGeom prst="rect">
            <a:avLst/>
          </a:prstGeom>
        </p:spPr>
      </p:pic>
      <p:pic>
        <p:nvPicPr>
          <p:cNvPr id="7" name="Picture 2" descr="D:\งานต่ายกี้2564\งานต่าย\งานแต่งภาพ\สายด่วนนายกปลัด\1234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815" y="36695"/>
            <a:ext cx="1919481" cy="1438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-312249" y="1448312"/>
            <a:ext cx="215284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3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H SarabunPSK" pitchFamily="34" charset="-34"/>
                <a:cs typeface="TH SarabunPSK" pitchFamily="34" charset="-34"/>
              </a:rPr>
              <a:t>นาย</a:t>
            </a:r>
            <a:r>
              <a:rPr lang="th-TH" sz="13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H SarabunPSK" pitchFamily="34" charset="-34"/>
                <a:cs typeface="TH SarabunPSK" pitchFamily="34" charset="-34"/>
              </a:rPr>
              <a:t>อภิชาติ</a:t>
            </a:r>
            <a:r>
              <a:rPr lang="th-TH" sz="13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13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H SarabunPSK" pitchFamily="34" charset="-34"/>
                <a:cs typeface="TH SarabunPSK" pitchFamily="34" charset="-34"/>
              </a:rPr>
              <a:t>เศรษฐมาตย์</a:t>
            </a:r>
            <a:endParaRPr lang="th-TH" sz="13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92D050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TH SarabunPSK" pitchFamily="34" charset="-34"/>
              <a:cs typeface="TH SarabunPSK" pitchFamily="34" charset="-34"/>
            </a:endParaRPr>
          </a:p>
          <a:p>
            <a:pPr algn="ctr"/>
            <a:r>
              <a:rPr lang="th-TH" sz="13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H SarabunPSK" pitchFamily="34" charset="-34"/>
                <a:cs typeface="TH SarabunPSK" pitchFamily="34" charset="-34"/>
              </a:rPr>
              <a:t>ปลัดเทศบาลตำบลกุด</a:t>
            </a:r>
            <a:r>
              <a:rPr lang="th-TH" sz="13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H SarabunPSK" pitchFamily="34" charset="-34"/>
                <a:cs typeface="TH SarabunPSK" pitchFamily="34" charset="-34"/>
              </a:rPr>
              <a:t>ชมภู</a:t>
            </a:r>
            <a:endParaRPr lang="th-TH" sz="13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92D050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1285" y="4658524"/>
            <a:ext cx="6858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วันที่ 21 กรกฎาคม 2564 เวลา 09.00 น. นายมนตรี ศรีคำภา นายกเทศมนตรีตำบลกุด</a:t>
            </a:r>
            <a:r>
              <a:rPr lang="th-TH" sz="1600" dirty="0" err="1" smtClean="0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1600" dirty="0" smtClean="0">
                <a:latin typeface="TH SarabunPSK" pitchFamily="34" charset="-34"/>
                <a:cs typeface="TH SarabunPSK" pitchFamily="34" charset="-34"/>
              </a:rPr>
              <a:t> พร้อม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คณะผู้บริหารฯ </a:t>
            </a:r>
            <a:endParaRPr lang="th-TH" sz="1600" dirty="0" smtClean="0">
              <a:latin typeface="TH SarabunPSK" pitchFamily="34" charset="-34"/>
              <a:cs typeface="TH SarabunPSK" pitchFamily="34" charset="-34"/>
            </a:endParaRPr>
          </a:p>
          <a:p>
            <a:r>
              <a:rPr lang="th-TH" sz="1600" dirty="0" smtClean="0">
                <a:latin typeface="TH SarabunPSK" pitchFamily="34" charset="-34"/>
                <a:cs typeface="TH SarabunPSK" pitchFamily="34" charset="-34"/>
              </a:rPr>
              <a:t>และ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นาย</a:t>
            </a:r>
            <a:r>
              <a:rPr lang="th-TH" sz="1600" dirty="0" err="1">
                <a:latin typeface="TH SarabunPSK" pitchFamily="34" charset="-34"/>
                <a:cs typeface="TH SarabunPSK" pitchFamily="34" charset="-34"/>
              </a:rPr>
              <a:t>อภิชาติ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1600" dirty="0" err="1">
                <a:latin typeface="TH SarabunPSK" pitchFamily="34" charset="-34"/>
                <a:cs typeface="TH SarabunPSK" pitchFamily="34" charset="-34"/>
              </a:rPr>
              <a:t>เศรษฐมาตย์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 ปลัดเทศบาลตำบลกุด</a:t>
            </a:r>
            <a:r>
              <a:rPr lang="th-TH" sz="1600" dirty="0" err="1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 พร้อมเจ้าหน้าที่พนักงานเทศบาลตำบลกุด</a:t>
            </a:r>
            <a:r>
              <a:rPr lang="th-TH" sz="1600" dirty="0" err="1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 ผู้ใหญ่บ้าน สมาชิกสภาเทศบาลตำบลกุด</a:t>
            </a:r>
            <a:r>
              <a:rPr lang="th-TH" sz="1600" dirty="0" err="1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 ร่วมกัน </a:t>
            </a:r>
            <a:r>
              <a:rPr lang="en-US" sz="1600" dirty="0">
                <a:latin typeface="TH SarabunPSK" pitchFamily="34" charset="-34"/>
                <a:cs typeface="TH SarabunPSK" pitchFamily="34" charset="-34"/>
              </a:rPr>
              <a:t>Big Cleaning Day 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ทำความสะอาด ตัดแต่งกิ่งไม้ ซ่อมแซมไฟฟ้า ซ่อมแซมถนน พ่นหมอกควัน กำจัดยุงลาย ป้องกันโรคไข้เลือดออก และรับฟังความคิดเห็นของประชาชนภายในหมู่บ้าน บ้านแก่งเจริญ หมู่ 5 </a:t>
            </a:r>
            <a:r>
              <a:rPr lang="th-TH" sz="1600" dirty="0" smtClean="0">
                <a:latin typeface="TH SarabunPSK" pitchFamily="34" charset="-34"/>
                <a:cs typeface="TH SarabunPSK" pitchFamily="34" charset="-34"/>
              </a:rPr>
              <a:t>ตำบล</a:t>
            </a:r>
          </a:p>
          <a:p>
            <a:r>
              <a:rPr lang="th-TH" sz="1600" dirty="0" smtClean="0">
                <a:latin typeface="TH SarabunPSK" pitchFamily="34" charset="-34"/>
                <a:cs typeface="TH SarabunPSK" pitchFamily="34" charset="-34"/>
              </a:rPr>
              <a:t>กุด</a:t>
            </a:r>
            <a:r>
              <a:rPr lang="th-TH" sz="1600" dirty="0" err="1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 ตามแผน</a:t>
            </a:r>
            <a:r>
              <a:rPr lang="th-TH" sz="1600" dirty="0" err="1">
                <a:latin typeface="TH SarabunPSK" pitchFamily="34" charset="-34"/>
                <a:cs typeface="TH SarabunPSK" pitchFamily="34" charset="-34"/>
              </a:rPr>
              <a:t>บูรณา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การร่วมกันทำความสะอาดชุมชนหมู่บ้านของคณะเทศบาลผู้บริหารพนักงานเทศบาล</a:t>
            </a:r>
            <a:r>
              <a:rPr lang="th-TH" sz="1600" dirty="0" err="1">
                <a:latin typeface="TH SarabunPSK" pitchFamily="34" charset="-34"/>
                <a:cs typeface="TH SarabunPSK" pitchFamily="34" charset="-34"/>
              </a:rPr>
              <a:t>ตําบล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กุด</a:t>
            </a:r>
            <a:r>
              <a:rPr lang="th-TH" sz="1600" dirty="0" err="1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ร่วมกับชุมชนและหมู่บ้านในเขตเทศบาล</a:t>
            </a:r>
            <a:r>
              <a:rPr lang="th-TH" sz="1600" dirty="0" err="1">
                <a:latin typeface="TH SarabunPSK" pitchFamily="34" charset="-34"/>
                <a:cs typeface="TH SarabunPSK" pitchFamily="34" charset="-34"/>
              </a:rPr>
              <a:t>ตําบล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กุด</a:t>
            </a:r>
            <a:r>
              <a:rPr lang="th-TH" sz="1600" dirty="0" err="1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 ระหว่างวันที่ 21 มิถุนายน 2564 ถึง 4 สิงหาคม 2564</a:t>
            </a:r>
          </a:p>
        </p:txBody>
      </p:sp>
      <p:pic>
        <p:nvPicPr>
          <p:cNvPr id="18" name="รูปภาพ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26" y="3419872"/>
            <a:ext cx="2135346" cy="1296144"/>
          </a:xfrm>
          <a:prstGeom prst="rect">
            <a:avLst/>
          </a:prstGeom>
        </p:spPr>
      </p:pic>
      <p:pic>
        <p:nvPicPr>
          <p:cNvPr id="20" name="รูปภาพ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3254" y="3419872"/>
            <a:ext cx="2021850" cy="1296144"/>
          </a:xfrm>
          <a:prstGeom prst="rect">
            <a:avLst/>
          </a:prstGeom>
        </p:spPr>
      </p:pic>
      <p:pic>
        <p:nvPicPr>
          <p:cNvPr id="25" name="รูปภาพ 2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316" y="3419872"/>
            <a:ext cx="2296052" cy="1296144"/>
          </a:xfrm>
          <a:prstGeom prst="rect">
            <a:avLst/>
          </a:prstGeom>
        </p:spPr>
      </p:pic>
      <p:pic>
        <p:nvPicPr>
          <p:cNvPr id="27" name="รูปภาพ 2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27" y="6228184"/>
            <a:ext cx="1823574" cy="1367063"/>
          </a:xfrm>
          <a:prstGeom prst="rect">
            <a:avLst/>
          </a:prstGeom>
        </p:spPr>
      </p:pic>
      <p:pic>
        <p:nvPicPr>
          <p:cNvPr id="28" name="รูปภาพ 2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6693" y="6228183"/>
            <a:ext cx="1823575" cy="1367064"/>
          </a:xfrm>
          <a:prstGeom prst="rect">
            <a:avLst/>
          </a:prstGeom>
        </p:spPr>
      </p:pic>
      <p:pic>
        <p:nvPicPr>
          <p:cNvPr id="29" name="รูปภาพ 2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1088" y="6228184"/>
            <a:ext cx="2429385" cy="1367063"/>
          </a:xfrm>
          <a:prstGeom prst="rect">
            <a:avLst/>
          </a:prstGeom>
        </p:spPr>
      </p:pic>
      <p:pic>
        <p:nvPicPr>
          <p:cNvPr id="30" name="รูปภาพ 2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27" y="7668344"/>
            <a:ext cx="1823574" cy="1368152"/>
          </a:xfrm>
          <a:prstGeom prst="rect">
            <a:avLst/>
          </a:prstGeom>
        </p:spPr>
      </p:pic>
      <p:pic>
        <p:nvPicPr>
          <p:cNvPr id="31" name="รูปภาพ 3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6693" y="7668344"/>
            <a:ext cx="1823575" cy="1368152"/>
          </a:xfrm>
          <a:prstGeom prst="rect">
            <a:avLst/>
          </a:prstGeom>
        </p:spPr>
      </p:pic>
      <p:pic>
        <p:nvPicPr>
          <p:cNvPr id="1024" name="รูปภาพ 102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1087" y="7668344"/>
            <a:ext cx="2429385" cy="1368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534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1731" y="-289062"/>
            <a:ext cx="1369777" cy="1835785"/>
          </a:xfrm>
          <a:prstGeom prst="rect">
            <a:avLst/>
          </a:prstGeom>
        </p:spPr>
      </p:pic>
      <p:pic>
        <p:nvPicPr>
          <p:cNvPr id="15" name="รูปภาพ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262" y="-85927"/>
            <a:ext cx="2159347" cy="1617261"/>
          </a:xfrm>
          <a:prstGeom prst="rect">
            <a:avLst/>
          </a:prstGeom>
        </p:spPr>
      </p:pic>
      <p:sp>
        <p:nvSpPr>
          <p:cNvPr id="6" name="สี่เหลี่ยมผืนผ้า 5"/>
          <p:cNvSpPr/>
          <p:nvPr/>
        </p:nvSpPr>
        <p:spPr>
          <a:xfrm>
            <a:off x="-18392" y="3000"/>
            <a:ext cx="6876392" cy="1528334"/>
          </a:xfrm>
          <a:prstGeom prst="rect">
            <a:avLst/>
          </a:prstGeom>
          <a:gradFill>
            <a:gsLst>
              <a:gs pos="0">
                <a:srgbClr val="FFCCFF">
                  <a:alpha val="78000"/>
                  <a:lumMod val="98000"/>
                  <a:lumOff val="2000"/>
                </a:srgbClr>
              </a:gs>
              <a:gs pos="50000">
                <a:schemeClr val="accent1">
                  <a:tint val="44500"/>
                  <a:satMod val="160000"/>
                  <a:alpha val="79000"/>
                </a:schemeClr>
              </a:gs>
              <a:gs pos="100000">
                <a:schemeClr val="accent1">
                  <a:tint val="23500"/>
                  <a:satMod val="160000"/>
                  <a:alpha val="9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1" name="สี่เหลี่ยมผืนผ้า 10"/>
          <p:cNvSpPr/>
          <p:nvPr/>
        </p:nvSpPr>
        <p:spPr>
          <a:xfrm>
            <a:off x="0" y="1477938"/>
            <a:ext cx="6858000" cy="432048"/>
          </a:xfrm>
          <a:prstGeom prst="rect">
            <a:avLst/>
          </a:prstGeom>
          <a:solidFill>
            <a:srgbClr val="FF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0" name="TextBox 9"/>
          <p:cNvSpPr txBox="1"/>
          <p:nvPr/>
        </p:nvSpPr>
        <p:spPr>
          <a:xfrm>
            <a:off x="4949274" y="1447740"/>
            <a:ext cx="215284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3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H SarabunPSK" pitchFamily="34" charset="-34"/>
                <a:cs typeface="TH SarabunPSK" pitchFamily="34" charset="-34"/>
              </a:rPr>
              <a:t>นายมนตรี ศรีคำภา</a:t>
            </a:r>
          </a:p>
          <a:p>
            <a:pPr algn="ctr"/>
            <a:r>
              <a:rPr lang="th-TH" sz="13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H SarabunPSK" pitchFamily="34" charset="-34"/>
                <a:cs typeface="TH SarabunPSK" pitchFamily="34" charset="-34"/>
              </a:rPr>
              <a:t>นายกเทศมนตรีตำบลกุด</a:t>
            </a:r>
            <a:r>
              <a:rPr lang="th-TH" sz="13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H SarabunPSK" pitchFamily="34" charset="-34"/>
                <a:cs typeface="TH SarabunPSK" pitchFamily="34" charset="-34"/>
              </a:rPr>
              <a:t>ชมภู</a:t>
            </a:r>
            <a:endParaRPr lang="th-TH" sz="13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92D050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965101" y="761893"/>
            <a:ext cx="43679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4400" b="1" dirty="0" smtClean="0">
                <a:ln w="10541" cmpd="sng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eddy" pitchFamily="2" charset="0"/>
                <a:cs typeface="teddy" pitchFamily="2" charset="0"/>
              </a:rPr>
              <a:t>เทศบาลตำบลกุด</a:t>
            </a:r>
            <a:r>
              <a:rPr lang="th-TH" sz="4400" b="1" dirty="0" err="1" smtClean="0">
                <a:ln w="10541" cmpd="sng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eddy" pitchFamily="2" charset="0"/>
                <a:cs typeface="teddy" pitchFamily="2" charset="0"/>
              </a:rPr>
              <a:t>ชมภู</a:t>
            </a:r>
            <a:endParaRPr lang="th-TH" sz="4400" b="1" dirty="0">
              <a:ln w="10541" cmpd="sng">
                <a:solidFill>
                  <a:schemeClr val="bg1"/>
                </a:solidFill>
                <a:prstDash val="solid"/>
              </a:ln>
              <a:solidFill>
                <a:srgbClr val="0000FF"/>
              </a:solidFill>
              <a:effectLst>
                <a:glow rad="63500">
                  <a:schemeClr val="accent5">
                    <a:satMod val="175000"/>
                    <a:alpha val="40000"/>
                  </a:schemeClr>
                </a:glow>
              </a:effectLst>
              <a:latin typeface="teddy" pitchFamily="2" charset="0"/>
              <a:cs typeface="teddy" pitchFamily="2" charset="0"/>
            </a:endParaRPr>
          </a:p>
        </p:txBody>
      </p:sp>
      <p:pic>
        <p:nvPicPr>
          <p:cNvPr id="1026" name="Picture 2" descr="D:\Back up 06.03.2562\งานต่าย\1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7485" y="90890"/>
            <a:ext cx="825178" cy="825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1748905" y="1494478"/>
            <a:ext cx="41044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000" b="1" dirty="0" smtClean="0">
                <a:ln w="10541" cmpd="sng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latin typeface="teddy" pitchFamily="2" charset="0"/>
                <a:cs typeface="teddy" pitchFamily="2" charset="0"/>
              </a:rPr>
              <a:t>ปี</a:t>
            </a:r>
            <a:r>
              <a:rPr lang="th-TH" sz="2000" b="1" dirty="0">
                <a:ln w="10541" cmpd="sng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latin typeface="teddy" pitchFamily="2" charset="0"/>
                <a:cs typeface="teddy" pitchFamily="2" charset="0"/>
              </a:rPr>
              <a:t>ที่ </a:t>
            </a:r>
            <a:r>
              <a:rPr lang="th-TH" sz="2000" b="1" dirty="0" smtClean="0">
                <a:ln w="10541" cmpd="sng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latin typeface="teddy" pitchFamily="2" charset="0"/>
                <a:cs typeface="teddy" pitchFamily="2" charset="0"/>
              </a:rPr>
              <a:t>15 </a:t>
            </a:r>
            <a:r>
              <a:rPr lang="th-TH" sz="2000" b="1" dirty="0">
                <a:ln w="10541" cmpd="sng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latin typeface="teddy" pitchFamily="2" charset="0"/>
                <a:cs typeface="teddy" pitchFamily="2" charset="0"/>
              </a:rPr>
              <a:t>ฉบับที่ </a:t>
            </a:r>
            <a:r>
              <a:rPr lang="th-TH" sz="2000" b="1" dirty="0" smtClean="0">
                <a:ln w="10541" cmpd="sng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latin typeface="teddy" pitchFamily="2" charset="0"/>
                <a:cs typeface="teddy" pitchFamily="2" charset="0"/>
              </a:rPr>
              <a:t>7/2564 </a:t>
            </a:r>
            <a:r>
              <a:rPr lang="th-TH" sz="2000" b="1" dirty="0">
                <a:ln w="10541" cmpd="sng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latin typeface="teddy" pitchFamily="2" charset="0"/>
                <a:cs typeface="teddy" pitchFamily="2" charset="0"/>
              </a:rPr>
              <a:t>เดือน </a:t>
            </a:r>
            <a:r>
              <a:rPr lang="th-TH" sz="2000" b="1" dirty="0" smtClean="0">
                <a:ln w="10541" cmpd="sng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latin typeface="teddy" pitchFamily="2" charset="0"/>
                <a:cs typeface="teddy" pitchFamily="2" charset="0"/>
              </a:rPr>
              <a:t>กรกฎาคม</a:t>
            </a:r>
            <a:endParaRPr lang="th-TH" sz="2000" b="1" dirty="0">
              <a:ln w="10541" cmpd="sng">
                <a:solidFill>
                  <a:schemeClr val="bg1"/>
                </a:solidFill>
                <a:prstDash val="solid"/>
              </a:ln>
              <a:solidFill>
                <a:srgbClr val="00B050"/>
              </a:solidFill>
              <a:latin typeface="teddy" pitchFamily="2" charset="0"/>
              <a:cs typeface="teddy" pitchFamily="2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087941" y="-161606"/>
            <a:ext cx="295232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9600" dirty="0" smtClean="0">
                <a:solidFill>
                  <a:srgbClr val="D60093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eddy" pitchFamily="2" charset="0"/>
                <a:cs typeface="teddy" pitchFamily="2" charset="0"/>
              </a:rPr>
              <a:t>จ</a:t>
            </a:r>
            <a:r>
              <a:rPr lang="th-TH" sz="5400" dirty="0" smtClean="0">
                <a:solidFill>
                  <a:srgbClr val="D60093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eddy" pitchFamily="2" charset="0"/>
                <a:cs typeface="teddy" pitchFamily="2" charset="0"/>
              </a:rPr>
              <a:t>ดหมายข่าว</a:t>
            </a:r>
            <a:endParaRPr lang="th-TH" sz="5400" dirty="0">
              <a:solidFill>
                <a:srgbClr val="D60093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teddy" pitchFamily="2" charset="0"/>
              <a:cs typeface="teddy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0" y="1882718"/>
            <a:ext cx="6858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วันที่ 23 กรกฎาคม 2564 เวลา 10.00 น. นายมนตรี ศรีคำภา นายกเทศมนตรีตำบลกุด</a:t>
            </a:r>
            <a:r>
              <a:rPr lang="th-TH" sz="1600" dirty="0" err="1" smtClean="0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1600" dirty="0" smtClean="0">
                <a:latin typeface="TH SarabunPSK" pitchFamily="34" charset="-34"/>
                <a:cs typeface="TH SarabunPSK" pitchFamily="34" charset="-34"/>
              </a:rPr>
              <a:t> พร้อม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คณะผู้บริหาร ฯ </a:t>
            </a:r>
            <a:endParaRPr lang="th-TH" sz="1600" dirty="0" smtClean="0">
              <a:latin typeface="TH SarabunPSK" pitchFamily="34" charset="-34"/>
              <a:cs typeface="TH SarabunPSK" pitchFamily="34" charset="-34"/>
            </a:endParaRPr>
          </a:p>
          <a:p>
            <a:r>
              <a:rPr lang="th-TH" sz="1600" dirty="0" smtClean="0">
                <a:latin typeface="TH SarabunPSK" pitchFamily="34" charset="-34"/>
                <a:cs typeface="TH SarabunPSK" pitchFamily="34" charset="-34"/>
              </a:rPr>
              <a:t>และ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นาย</a:t>
            </a:r>
            <a:r>
              <a:rPr lang="th-TH" sz="1600" dirty="0" err="1">
                <a:latin typeface="TH SarabunPSK" pitchFamily="34" charset="-34"/>
                <a:cs typeface="TH SarabunPSK" pitchFamily="34" charset="-34"/>
              </a:rPr>
              <a:t>อภิชาติ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1600" dirty="0" err="1">
                <a:latin typeface="TH SarabunPSK" pitchFamily="34" charset="-34"/>
                <a:cs typeface="TH SarabunPSK" pitchFamily="34" charset="-34"/>
              </a:rPr>
              <a:t>เศรษฐมาตย์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 ปลัดเทศบาลตำบลกุด</a:t>
            </a:r>
            <a:r>
              <a:rPr lang="th-TH" sz="1600" dirty="0" err="1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 พร้อมเจ้าหน้าที่พนักงานเทศบาลตำบลกุด</a:t>
            </a:r>
            <a:r>
              <a:rPr lang="th-TH" sz="1600" dirty="0" err="1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 ผู้ใหญ่บ้าน สมาชิกสภาเทศบาลตำบลกุด</a:t>
            </a:r>
            <a:r>
              <a:rPr lang="th-TH" sz="1600" dirty="0" err="1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 ร่วมกัน </a:t>
            </a:r>
            <a:r>
              <a:rPr lang="en-US" sz="1600" dirty="0">
                <a:latin typeface="TH SarabunPSK" pitchFamily="34" charset="-34"/>
                <a:cs typeface="TH SarabunPSK" pitchFamily="34" charset="-34"/>
              </a:rPr>
              <a:t>Big Cleaning Day 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ทำความสะอาด ตัดแต่งกิ่งไม้ ซ่อมแซมไฟฟ้า ซ่อมแซมถนน พ่นหมอกควัน กำจัดยุงลาย ป้องกันโรคไข้เลือดออก และรับฟังความคิดเห็นของประชาชนภายในหมู่บ้าน บ้านดอนสำราญ หมู่ 9 ตำบลกุด</a:t>
            </a:r>
            <a:r>
              <a:rPr lang="th-TH" sz="1600" dirty="0" err="1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 ตามแผน</a:t>
            </a:r>
            <a:r>
              <a:rPr lang="th-TH" sz="1600" dirty="0" err="1">
                <a:latin typeface="TH SarabunPSK" pitchFamily="34" charset="-34"/>
                <a:cs typeface="TH SarabunPSK" pitchFamily="34" charset="-34"/>
              </a:rPr>
              <a:t>บูรณา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การร่วมกันทำความสะอาดชุมชนหมู่บ้านของคณะเทศบาลผู้บริหารพนักงานเทศบาล</a:t>
            </a:r>
            <a:r>
              <a:rPr lang="th-TH" sz="1600" dirty="0" err="1">
                <a:latin typeface="TH SarabunPSK" pitchFamily="34" charset="-34"/>
                <a:cs typeface="TH SarabunPSK" pitchFamily="34" charset="-34"/>
              </a:rPr>
              <a:t>ตําบล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กุด</a:t>
            </a:r>
            <a:r>
              <a:rPr lang="th-TH" sz="1600" dirty="0" err="1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ร่วมกับชุมชนและหมู่บ้านในเขตเทศบาล</a:t>
            </a:r>
            <a:r>
              <a:rPr lang="th-TH" sz="1600" dirty="0" err="1">
                <a:latin typeface="TH SarabunPSK" pitchFamily="34" charset="-34"/>
                <a:cs typeface="TH SarabunPSK" pitchFamily="34" charset="-34"/>
              </a:rPr>
              <a:t>ตําบล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กุด</a:t>
            </a:r>
            <a:r>
              <a:rPr lang="th-TH" sz="1600" dirty="0" err="1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 ระหว่างวันที่ 21 มิถุนายน 2564 ถึง 4 สิงหาคม 2564</a:t>
            </a:r>
          </a:p>
        </p:txBody>
      </p:sp>
      <p:pic>
        <p:nvPicPr>
          <p:cNvPr id="5" name="รูปภาพ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2663" y="-195836"/>
            <a:ext cx="2522375" cy="1681172"/>
          </a:xfrm>
          <a:prstGeom prst="rect">
            <a:avLst/>
          </a:prstGeom>
        </p:spPr>
      </p:pic>
      <p:pic>
        <p:nvPicPr>
          <p:cNvPr id="7" name="Picture 2" descr="D:\งานต่ายกี้2564\งานต่าย\งานแต่งภาพ\สายด่วนนายกปลัด\1234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815" y="36695"/>
            <a:ext cx="1919481" cy="1438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-312249" y="1448312"/>
            <a:ext cx="215284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3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H SarabunPSK" pitchFamily="34" charset="-34"/>
                <a:cs typeface="TH SarabunPSK" pitchFamily="34" charset="-34"/>
              </a:rPr>
              <a:t>นาย</a:t>
            </a:r>
            <a:r>
              <a:rPr lang="th-TH" sz="13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H SarabunPSK" pitchFamily="34" charset="-34"/>
                <a:cs typeface="TH SarabunPSK" pitchFamily="34" charset="-34"/>
              </a:rPr>
              <a:t>อภิชาติ</a:t>
            </a:r>
            <a:r>
              <a:rPr lang="th-TH" sz="13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13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H SarabunPSK" pitchFamily="34" charset="-34"/>
                <a:cs typeface="TH SarabunPSK" pitchFamily="34" charset="-34"/>
              </a:rPr>
              <a:t>เศรษฐมาตย์</a:t>
            </a:r>
            <a:endParaRPr lang="th-TH" sz="13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92D050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TH SarabunPSK" pitchFamily="34" charset="-34"/>
              <a:cs typeface="TH SarabunPSK" pitchFamily="34" charset="-34"/>
            </a:endParaRPr>
          </a:p>
          <a:p>
            <a:pPr algn="ctr"/>
            <a:r>
              <a:rPr lang="th-TH" sz="13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H SarabunPSK" pitchFamily="34" charset="-34"/>
                <a:cs typeface="TH SarabunPSK" pitchFamily="34" charset="-34"/>
              </a:rPr>
              <a:t>ปลัดเทศบาลตำบลกุด</a:t>
            </a:r>
            <a:r>
              <a:rPr lang="th-TH" sz="13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H SarabunPSK" pitchFamily="34" charset="-34"/>
                <a:cs typeface="TH SarabunPSK" pitchFamily="34" charset="-34"/>
              </a:rPr>
              <a:t>ชมภู</a:t>
            </a:r>
            <a:endParaRPr lang="th-TH" sz="13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92D050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1285" y="6228184"/>
            <a:ext cx="6858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วันที่ 23 กรกฎาคม 2564 เวลา 09.00น. นายมนตรี ศรีคำภา นายกเทศมนตรีตำบลกุด</a:t>
            </a:r>
            <a:r>
              <a:rPr lang="th-TH" sz="1600" dirty="0" smtClean="0">
                <a:latin typeface="TH SarabunPSK" pitchFamily="34" charset="-34"/>
                <a:cs typeface="TH SarabunPSK" pitchFamily="34" charset="-34"/>
              </a:rPr>
              <a:t>ชมพู 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พร้อมด้วยคณะ</a:t>
            </a:r>
            <a:r>
              <a:rPr lang="th-TH" sz="1600" dirty="0" smtClean="0">
                <a:latin typeface="TH SarabunPSK" pitchFamily="34" charset="-34"/>
                <a:cs typeface="TH SarabunPSK" pitchFamily="34" charset="-34"/>
              </a:rPr>
              <a:t>ผู้บริหาร</a:t>
            </a:r>
          </a:p>
          <a:p>
            <a:r>
              <a:rPr lang="th-TH" sz="1600" dirty="0" smtClean="0">
                <a:latin typeface="TH SarabunPSK" pitchFamily="34" charset="-34"/>
                <a:cs typeface="TH SarabunPSK" pitchFamily="34" charset="-34"/>
              </a:rPr>
              <a:t>ตำบล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กุด</a:t>
            </a:r>
            <a:r>
              <a:rPr lang="th-TH" sz="1600" dirty="0" err="1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 เป็นประธานในพิธีเปิดโครงการหมู่บ้านสีขาวตามแนวเศรษฐกิจพอเพียง ณ กองร้อยตำรวจตระเวนชายแดนที่ 226 </a:t>
            </a:r>
          </a:p>
          <a:p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ตำบลกุด</a:t>
            </a:r>
            <a:r>
              <a:rPr lang="th-TH" sz="1600" dirty="0" err="1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 อำเภอ</a:t>
            </a:r>
            <a:r>
              <a:rPr lang="th-TH" sz="1600" dirty="0" err="1">
                <a:latin typeface="TH SarabunPSK" pitchFamily="34" charset="-34"/>
                <a:cs typeface="TH SarabunPSK" pitchFamily="34" charset="-34"/>
              </a:rPr>
              <a:t>พิบูลมัง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สาหาร จังหวัดอุบลราชธานี</a:t>
            </a:r>
          </a:p>
        </p:txBody>
      </p:sp>
      <p:pic>
        <p:nvPicPr>
          <p:cNvPr id="3" name="รูปภาพ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188" y="3452378"/>
            <a:ext cx="2214747" cy="1407654"/>
          </a:xfrm>
          <a:prstGeom prst="rect">
            <a:avLst/>
          </a:prstGeom>
        </p:spPr>
      </p:pic>
      <p:pic>
        <p:nvPicPr>
          <p:cNvPr id="4" name="รูปภาพ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917" y="3452378"/>
            <a:ext cx="2113969" cy="1407654"/>
          </a:xfrm>
          <a:prstGeom prst="rect">
            <a:avLst/>
          </a:prstGeom>
        </p:spPr>
      </p:pic>
      <p:pic>
        <p:nvPicPr>
          <p:cNvPr id="8" name="รูปภาพ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1485" y="3452378"/>
            <a:ext cx="2059883" cy="1407654"/>
          </a:xfrm>
          <a:prstGeom prst="rect">
            <a:avLst/>
          </a:prstGeom>
        </p:spPr>
      </p:pic>
      <p:pic>
        <p:nvPicPr>
          <p:cNvPr id="9" name="รูปภาพ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705" y="4950285"/>
            <a:ext cx="2181175" cy="1277502"/>
          </a:xfrm>
          <a:prstGeom prst="rect">
            <a:avLst/>
          </a:prstGeom>
        </p:spPr>
      </p:pic>
      <p:pic>
        <p:nvPicPr>
          <p:cNvPr id="13" name="รูปภาพ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2584" y="4950285"/>
            <a:ext cx="2104301" cy="1277502"/>
          </a:xfrm>
          <a:prstGeom prst="rect">
            <a:avLst/>
          </a:prstGeom>
        </p:spPr>
      </p:pic>
      <p:pic>
        <p:nvPicPr>
          <p:cNvPr id="17" name="รูปภาพ 1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1485" y="4950285"/>
            <a:ext cx="2059883" cy="1277899"/>
          </a:xfrm>
          <a:prstGeom prst="rect">
            <a:avLst/>
          </a:prstGeom>
        </p:spPr>
      </p:pic>
      <p:pic>
        <p:nvPicPr>
          <p:cNvPr id="19" name="รูปภาพ 1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2584" y="7233726"/>
            <a:ext cx="2022983" cy="1658753"/>
          </a:xfrm>
          <a:prstGeom prst="rect">
            <a:avLst/>
          </a:prstGeom>
        </p:spPr>
      </p:pic>
      <p:pic>
        <p:nvPicPr>
          <p:cNvPr id="21" name="รูปภาพ 2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188" y="7233727"/>
            <a:ext cx="2214747" cy="1658753"/>
          </a:xfrm>
          <a:prstGeom prst="rect">
            <a:avLst/>
          </a:prstGeom>
        </p:spPr>
      </p:pic>
      <p:pic>
        <p:nvPicPr>
          <p:cNvPr id="24" name="รูปภาพ 2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2210" y="7233726"/>
            <a:ext cx="2139158" cy="1658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376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1731" y="-289062"/>
            <a:ext cx="1369777" cy="1835785"/>
          </a:xfrm>
          <a:prstGeom prst="rect">
            <a:avLst/>
          </a:prstGeom>
        </p:spPr>
      </p:pic>
      <p:pic>
        <p:nvPicPr>
          <p:cNvPr id="15" name="รูปภาพ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262" y="-85927"/>
            <a:ext cx="2159347" cy="1617261"/>
          </a:xfrm>
          <a:prstGeom prst="rect">
            <a:avLst/>
          </a:prstGeom>
        </p:spPr>
      </p:pic>
      <p:sp>
        <p:nvSpPr>
          <p:cNvPr id="6" name="สี่เหลี่ยมผืนผ้า 5"/>
          <p:cNvSpPr/>
          <p:nvPr/>
        </p:nvSpPr>
        <p:spPr>
          <a:xfrm>
            <a:off x="-18392" y="3000"/>
            <a:ext cx="6876392" cy="1528334"/>
          </a:xfrm>
          <a:prstGeom prst="rect">
            <a:avLst/>
          </a:prstGeom>
          <a:gradFill>
            <a:gsLst>
              <a:gs pos="0">
                <a:srgbClr val="FFCCFF">
                  <a:alpha val="78000"/>
                  <a:lumMod val="98000"/>
                  <a:lumOff val="2000"/>
                </a:srgbClr>
              </a:gs>
              <a:gs pos="50000">
                <a:schemeClr val="accent1">
                  <a:tint val="44500"/>
                  <a:satMod val="160000"/>
                  <a:alpha val="79000"/>
                </a:schemeClr>
              </a:gs>
              <a:gs pos="100000">
                <a:schemeClr val="accent1">
                  <a:tint val="23500"/>
                  <a:satMod val="160000"/>
                  <a:alpha val="9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1" name="สี่เหลี่ยมผืนผ้า 10"/>
          <p:cNvSpPr/>
          <p:nvPr/>
        </p:nvSpPr>
        <p:spPr>
          <a:xfrm>
            <a:off x="0" y="1477938"/>
            <a:ext cx="6858000" cy="432048"/>
          </a:xfrm>
          <a:prstGeom prst="rect">
            <a:avLst/>
          </a:prstGeom>
          <a:solidFill>
            <a:srgbClr val="FF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0" name="TextBox 9"/>
          <p:cNvSpPr txBox="1"/>
          <p:nvPr/>
        </p:nvSpPr>
        <p:spPr>
          <a:xfrm>
            <a:off x="4949274" y="1447740"/>
            <a:ext cx="215284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3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H SarabunPSK" pitchFamily="34" charset="-34"/>
                <a:cs typeface="TH SarabunPSK" pitchFamily="34" charset="-34"/>
              </a:rPr>
              <a:t>นายมนตรี ศรีคำภา</a:t>
            </a:r>
          </a:p>
          <a:p>
            <a:pPr algn="ctr"/>
            <a:r>
              <a:rPr lang="th-TH" sz="13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H SarabunPSK" pitchFamily="34" charset="-34"/>
                <a:cs typeface="TH SarabunPSK" pitchFamily="34" charset="-34"/>
              </a:rPr>
              <a:t>นายกเทศมนตรีตำบลกุด</a:t>
            </a:r>
            <a:r>
              <a:rPr lang="th-TH" sz="13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H SarabunPSK" pitchFamily="34" charset="-34"/>
                <a:cs typeface="TH SarabunPSK" pitchFamily="34" charset="-34"/>
              </a:rPr>
              <a:t>ชมภู</a:t>
            </a:r>
            <a:endParaRPr lang="th-TH" sz="13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92D050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965101" y="761893"/>
            <a:ext cx="43679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4400" b="1" dirty="0" smtClean="0">
                <a:ln w="10541" cmpd="sng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eddy" pitchFamily="2" charset="0"/>
                <a:cs typeface="teddy" pitchFamily="2" charset="0"/>
              </a:rPr>
              <a:t>เทศบาลตำบลกุด</a:t>
            </a:r>
            <a:r>
              <a:rPr lang="th-TH" sz="4400" b="1" dirty="0" err="1" smtClean="0">
                <a:ln w="10541" cmpd="sng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eddy" pitchFamily="2" charset="0"/>
                <a:cs typeface="teddy" pitchFamily="2" charset="0"/>
              </a:rPr>
              <a:t>ชมภู</a:t>
            </a:r>
            <a:endParaRPr lang="th-TH" sz="4400" b="1" dirty="0">
              <a:ln w="10541" cmpd="sng">
                <a:solidFill>
                  <a:schemeClr val="bg1"/>
                </a:solidFill>
                <a:prstDash val="solid"/>
              </a:ln>
              <a:solidFill>
                <a:srgbClr val="0000FF"/>
              </a:solidFill>
              <a:effectLst>
                <a:glow rad="63500">
                  <a:schemeClr val="accent5">
                    <a:satMod val="175000"/>
                    <a:alpha val="40000"/>
                  </a:schemeClr>
                </a:glow>
              </a:effectLst>
              <a:latin typeface="teddy" pitchFamily="2" charset="0"/>
              <a:cs typeface="teddy" pitchFamily="2" charset="0"/>
            </a:endParaRPr>
          </a:p>
        </p:txBody>
      </p:sp>
      <p:pic>
        <p:nvPicPr>
          <p:cNvPr id="1026" name="Picture 2" descr="D:\Back up 06.03.2562\งานต่าย\1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7485" y="90890"/>
            <a:ext cx="825178" cy="825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1748905" y="1494478"/>
            <a:ext cx="41044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000" b="1" dirty="0" smtClean="0">
                <a:ln w="10541" cmpd="sng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latin typeface="teddy" pitchFamily="2" charset="0"/>
                <a:cs typeface="teddy" pitchFamily="2" charset="0"/>
              </a:rPr>
              <a:t>ปี</a:t>
            </a:r>
            <a:r>
              <a:rPr lang="th-TH" sz="2000" b="1" dirty="0">
                <a:ln w="10541" cmpd="sng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latin typeface="teddy" pitchFamily="2" charset="0"/>
                <a:cs typeface="teddy" pitchFamily="2" charset="0"/>
              </a:rPr>
              <a:t>ที่ </a:t>
            </a:r>
            <a:r>
              <a:rPr lang="th-TH" sz="2000" b="1" dirty="0" smtClean="0">
                <a:ln w="10541" cmpd="sng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latin typeface="teddy" pitchFamily="2" charset="0"/>
                <a:cs typeface="teddy" pitchFamily="2" charset="0"/>
              </a:rPr>
              <a:t>15 </a:t>
            </a:r>
            <a:r>
              <a:rPr lang="th-TH" sz="2000" b="1" dirty="0">
                <a:ln w="10541" cmpd="sng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latin typeface="teddy" pitchFamily="2" charset="0"/>
                <a:cs typeface="teddy" pitchFamily="2" charset="0"/>
              </a:rPr>
              <a:t>ฉบับที่ </a:t>
            </a:r>
            <a:r>
              <a:rPr lang="th-TH" sz="2000" b="1" dirty="0" smtClean="0">
                <a:ln w="10541" cmpd="sng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latin typeface="teddy" pitchFamily="2" charset="0"/>
                <a:cs typeface="teddy" pitchFamily="2" charset="0"/>
              </a:rPr>
              <a:t>7/2564 </a:t>
            </a:r>
            <a:r>
              <a:rPr lang="th-TH" sz="2000" b="1" dirty="0">
                <a:ln w="10541" cmpd="sng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latin typeface="teddy" pitchFamily="2" charset="0"/>
                <a:cs typeface="teddy" pitchFamily="2" charset="0"/>
              </a:rPr>
              <a:t>เดือน </a:t>
            </a:r>
            <a:r>
              <a:rPr lang="th-TH" sz="2000" b="1" dirty="0" smtClean="0">
                <a:ln w="10541" cmpd="sng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latin typeface="teddy" pitchFamily="2" charset="0"/>
                <a:cs typeface="teddy" pitchFamily="2" charset="0"/>
              </a:rPr>
              <a:t>กรกฎาคม</a:t>
            </a:r>
            <a:endParaRPr lang="th-TH" sz="2000" b="1" dirty="0">
              <a:ln w="10541" cmpd="sng">
                <a:solidFill>
                  <a:schemeClr val="bg1"/>
                </a:solidFill>
                <a:prstDash val="solid"/>
              </a:ln>
              <a:solidFill>
                <a:srgbClr val="00B050"/>
              </a:solidFill>
              <a:latin typeface="teddy" pitchFamily="2" charset="0"/>
              <a:cs typeface="teddy" pitchFamily="2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087941" y="-161606"/>
            <a:ext cx="295232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9600" dirty="0" smtClean="0">
                <a:solidFill>
                  <a:srgbClr val="D60093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eddy" pitchFamily="2" charset="0"/>
                <a:cs typeface="teddy" pitchFamily="2" charset="0"/>
              </a:rPr>
              <a:t>จ</a:t>
            </a:r>
            <a:r>
              <a:rPr lang="th-TH" sz="5400" dirty="0" smtClean="0">
                <a:solidFill>
                  <a:srgbClr val="D60093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eddy" pitchFamily="2" charset="0"/>
                <a:cs typeface="teddy" pitchFamily="2" charset="0"/>
              </a:rPr>
              <a:t>ดหมายข่าว</a:t>
            </a:r>
            <a:endParaRPr lang="th-TH" sz="5400" dirty="0">
              <a:solidFill>
                <a:srgbClr val="D60093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teddy" pitchFamily="2" charset="0"/>
              <a:cs typeface="teddy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-21607" y="1909986"/>
            <a:ext cx="692378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วันที่ 23 กรกฎาคม 2564 เวลา 09.00 น. สถาบันพัฒนา</a:t>
            </a:r>
            <a:r>
              <a:rPr lang="th-TH" sz="1600" dirty="0" err="1">
                <a:latin typeface="TH SarabunPSK" pitchFamily="34" charset="-34"/>
                <a:cs typeface="TH SarabunPSK" pitchFamily="34" charset="-34"/>
              </a:rPr>
              <a:t>ฝีทือแรง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งาน 7 อุบลฯร่วมกับเทศบาลตำบลกุด</a:t>
            </a:r>
            <a:r>
              <a:rPr lang="th-TH" sz="1600" dirty="0" err="1" smtClean="0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1600" dirty="0" smtClean="0">
                <a:latin typeface="TH SarabunPSK" pitchFamily="34" charset="-34"/>
                <a:cs typeface="TH SarabunPSK" pitchFamily="34" charset="-34"/>
              </a:rPr>
              <a:t>จัด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กิจกรรมจิตอาสาพัฒนาทักษะ</a:t>
            </a:r>
            <a:r>
              <a:rPr lang="th-TH" sz="1600" dirty="0" smtClean="0">
                <a:latin typeface="TH SarabunPSK" pitchFamily="34" charset="-34"/>
                <a:cs typeface="TH SarabunPSK" pitchFamily="34" charset="-34"/>
              </a:rPr>
              <a:t>อาชีพ สถาบัน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พัฒนาฝีมือแรงงาน 7 อุบลราชธานีร่วมกับอำเภอ</a:t>
            </a:r>
            <a:r>
              <a:rPr lang="th-TH" sz="1600" dirty="0" err="1">
                <a:latin typeface="TH SarabunPSK" pitchFamily="34" charset="-34"/>
                <a:cs typeface="TH SarabunPSK" pitchFamily="34" charset="-34"/>
              </a:rPr>
              <a:t>พิบูลมัง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สาหาร เทศบาลเมือง</a:t>
            </a:r>
            <a:r>
              <a:rPr lang="th-TH" sz="1600" dirty="0" err="1">
                <a:latin typeface="TH SarabunPSK" pitchFamily="34" charset="-34"/>
                <a:cs typeface="TH SarabunPSK" pitchFamily="34" charset="-34"/>
              </a:rPr>
              <a:t>พิบูลมัง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สาหาร เทศบาลตำบลกุดชุมภู วิทยาลัยเทคนิค</a:t>
            </a:r>
            <a:r>
              <a:rPr lang="th-TH" sz="1600" dirty="0" err="1">
                <a:latin typeface="TH SarabunPSK" pitchFamily="34" charset="-34"/>
                <a:cs typeface="TH SarabunPSK" pitchFamily="34" charset="-34"/>
              </a:rPr>
              <a:t>พิบูลมัง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สาหาร และ</a:t>
            </a:r>
            <a:r>
              <a:rPr lang="th-TH" sz="1600" dirty="0" err="1">
                <a:latin typeface="TH SarabunPSK" pitchFamily="34" charset="-34"/>
                <a:cs typeface="TH SarabunPSK" pitchFamily="34" charset="-34"/>
              </a:rPr>
              <a:t>บริษัทช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ไน</a:t>
            </a:r>
            <a:r>
              <a:rPr lang="th-TH" sz="1600" dirty="0" err="1">
                <a:latin typeface="TH SarabunPSK" pitchFamily="34" charset="-34"/>
                <a:cs typeface="TH SarabunPSK" pitchFamily="34" charset="-34"/>
              </a:rPr>
              <a:t>เดอร์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 (ประเทศไทย) จำกัด จัดกิจกรรมเฉลิมพระเกียรติพระบาทสมเด็จพระเจ้าอยู่หัว เนื่องในโอกาสมหามงคลเฉลิมพระชนมพรรษา 69 พรรษา 28 กรกฎาคม 2564 โดยมี </a:t>
            </a:r>
            <a:endParaRPr lang="th-TH" sz="1600" dirty="0" smtClean="0">
              <a:latin typeface="TH SarabunPSK" pitchFamily="34" charset="-34"/>
              <a:cs typeface="TH SarabunPSK" pitchFamily="34" charset="-34"/>
            </a:endParaRPr>
          </a:p>
          <a:p>
            <a:r>
              <a:rPr lang="th-TH" sz="1600" dirty="0" smtClean="0">
                <a:latin typeface="TH SarabunPSK" pitchFamily="34" charset="-34"/>
                <a:cs typeface="TH SarabunPSK" pitchFamily="34" charset="-34"/>
              </a:rPr>
              <a:t>นาย</a:t>
            </a:r>
            <a:r>
              <a:rPr lang="th-TH" sz="1600" dirty="0" err="1">
                <a:latin typeface="TH SarabunPSK" pitchFamily="34" charset="-34"/>
                <a:cs typeface="TH SarabunPSK" pitchFamily="34" charset="-34"/>
              </a:rPr>
              <a:t>ฤทธิ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สรรค์ เทพพิทักษ์ นายอำเภอ</a:t>
            </a:r>
            <a:r>
              <a:rPr lang="th-TH" sz="1600" dirty="0" err="1">
                <a:latin typeface="TH SarabunPSK" pitchFamily="34" charset="-34"/>
                <a:cs typeface="TH SarabunPSK" pitchFamily="34" charset="-34"/>
              </a:rPr>
              <a:t>พิบูลมัง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สาหารเป็นประธานในพิธี และ นายมนตรี ศรีคำภา นายกเทศมนตรีตำบลกุด</a:t>
            </a:r>
            <a:r>
              <a:rPr lang="th-TH" sz="1600" dirty="0" err="1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 </a:t>
            </a:r>
          </a:p>
          <a:p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เป็นผู้กล่าวรายงานวัตถุประสงค์ในการจัดกิจกรรมครั้งนี้ เพื่อพัฒนาทักษะอาชีพขับเคลื่อนจิตอาสาพัฒนาคุณภาพชีวิต ณ ศูนย์ช่างประจำชุมชนเทิดไท้องค์ราชัน ตำบลกุด</a:t>
            </a:r>
            <a:r>
              <a:rPr lang="th-TH" sz="1600" dirty="0" err="1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 อำเภอ</a:t>
            </a:r>
            <a:r>
              <a:rPr lang="th-TH" sz="1600" dirty="0" err="1">
                <a:latin typeface="TH SarabunPSK" pitchFamily="34" charset="-34"/>
                <a:cs typeface="TH SarabunPSK" pitchFamily="34" charset="-34"/>
              </a:rPr>
              <a:t>พิบูลมัง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สาหาร จังหวัดอุบลราชธานี โดย</a:t>
            </a:r>
            <a:r>
              <a:rPr lang="th-TH" sz="1600" dirty="0" err="1">
                <a:latin typeface="TH SarabunPSK" pitchFamily="34" charset="-34"/>
                <a:cs typeface="TH SarabunPSK" pitchFamily="34" charset="-34"/>
              </a:rPr>
              <a:t>บูรณา</a:t>
            </a:r>
            <a:r>
              <a:rPr lang="th-TH" sz="1600" dirty="0" smtClean="0">
                <a:latin typeface="TH SarabunPSK" pitchFamily="34" charset="-34"/>
                <a:cs typeface="TH SarabunPSK" pitchFamily="34" charset="-34"/>
              </a:rPr>
              <a:t>การกลุ่ม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ช่างจิตอาสาทั้งภาครัฐภาคเอกชนเข้าสำรวจตรวจซ่อมติดตั้งอุปกรณ์ป้องกัน</a:t>
            </a:r>
            <a:r>
              <a:rPr lang="th-TH" sz="1600" dirty="0" err="1">
                <a:latin typeface="TH SarabunPSK" pitchFamily="34" charset="-34"/>
                <a:cs typeface="TH SarabunPSK" pitchFamily="34" charset="-34"/>
              </a:rPr>
              <a:t>ไฟช็อต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ไฟดูดไฟรั่วให้แก่ศูนย์พัฒนาเด็กเล็กชุมชนในการกำกับดูแลของเทศบาลเมือง</a:t>
            </a:r>
            <a:r>
              <a:rPr lang="th-TH" sz="1600" dirty="0" err="1">
                <a:latin typeface="TH SarabunPSK" pitchFamily="34" charset="-34"/>
                <a:cs typeface="TH SarabunPSK" pitchFamily="34" charset="-34"/>
              </a:rPr>
              <a:t>พิบูลมัง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สาหารและเทศบาลตำบลกุดชุมภู รวม 8 แห่ง ซึ่งในกิจกรรมเฉลิมพระเกียรติครั้งนี้ </a:t>
            </a:r>
            <a:r>
              <a:rPr lang="th-TH" sz="1600" dirty="0" err="1">
                <a:latin typeface="TH SarabunPSK" pitchFamily="34" charset="-34"/>
                <a:cs typeface="TH SarabunPSK" pitchFamily="34" charset="-34"/>
              </a:rPr>
              <a:t>บริษัทช</a:t>
            </a:r>
            <a:r>
              <a:rPr lang="th-TH" sz="1600" dirty="0" smtClean="0">
                <a:latin typeface="TH SarabunPSK" pitchFamily="34" charset="-34"/>
                <a:cs typeface="TH SarabunPSK" pitchFamily="34" charset="-34"/>
              </a:rPr>
              <a:t>ไน</a:t>
            </a:r>
            <a:r>
              <a:rPr lang="th-TH" sz="1600" dirty="0" err="1" smtClean="0">
                <a:latin typeface="TH SarabunPSK" pitchFamily="34" charset="-34"/>
                <a:cs typeface="TH SarabunPSK" pitchFamily="34" charset="-34"/>
              </a:rPr>
              <a:t>เดอร์</a:t>
            </a:r>
            <a:r>
              <a:rPr lang="th-TH" sz="1600" dirty="0" smtClean="0">
                <a:latin typeface="TH SarabunPSK" pitchFamily="34" charset="-34"/>
                <a:cs typeface="TH SarabunPSK" pitchFamily="34" charset="-34"/>
              </a:rPr>
              <a:t> </a:t>
            </a:r>
          </a:p>
          <a:p>
            <a:r>
              <a:rPr lang="th-TH" sz="1600" dirty="0" smtClean="0">
                <a:latin typeface="TH SarabunPSK" pitchFamily="34" charset="-34"/>
                <a:cs typeface="TH SarabunPSK" pitchFamily="34" charset="-34"/>
              </a:rPr>
              <a:t>​(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ประเทศไทย)จำกัด สนับสนุนอุปกรณ์ป้องกัน</a:t>
            </a:r>
            <a:r>
              <a:rPr lang="th-TH" sz="1600" dirty="0" err="1">
                <a:latin typeface="TH SarabunPSK" pitchFamily="34" charset="-34"/>
                <a:cs typeface="TH SarabunPSK" pitchFamily="34" charset="-34"/>
              </a:rPr>
              <a:t>ไฟช็อต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/ปลั๊ก/สวิตช์ มูลค่า​ 113,240 บาท</a:t>
            </a:r>
          </a:p>
        </p:txBody>
      </p:sp>
      <p:pic>
        <p:nvPicPr>
          <p:cNvPr id="5" name="รูปภาพ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2663" y="-195836"/>
            <a:ext cx="2522375" cy="1681172"/>
          </a:xfrm>
          <a:prstGeom prst="rect">
            <a:avLst/>
          </a:prstGeom>
        </p:spPr>
      </p:pic>
      <p:pic>
        <p:nvPicPr>
          <p:cNvPr id="7" name="Picture 2" descr="D:\งานต่ายกี้2564\งานต่าย\งานแต่งภาพ\สายด่วนนายกปลัด\1234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815" y="36695"/>
            <a:ext cx="1919481" cy="1438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-312249" y="1448312"/>
            <a:ext cx="215284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3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H SarabunPSK" pitchFamily="34" charset="-34"/>
                <a:cs typeface="TH SarabunPSK" pitchFamily="34" charset="-34"/>
              </a:rPr>
              <a:t>นาย</a:t>
            </a:r>
            <a:r>
              <a:rPr lang="th-TH" sz="13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H SarabunPSK" pitchFamily="34" charset="-34"/>
                <a:cs typeface="TH SarabunPSK" pitchFamily="34" charset="-34"/>
              </a:rPr>
              <a:t>อภิชาติ</a:t>
            </a:r>
            <a:r>
              <a:rPr lang="th-TH" sz="13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13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H SarabunPSK" pitchFamily="34" charset="-34"/>
                <a:cs typeface="TH SarabunPSK" pitchFamily="34" charset="-34"/>
              </a:rPr>
              <a:t>เศรษฐมาตย์</a:t>
            </a:r>
            <a:endParaRPr lang="th-TH" sz="13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92D050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TH SarabunPSK" pitchFamily="34" charset="-34"/>
              <a:cs typeface="TH SarabunPSK" pitchFamily="34" charset="-34"/>
            </a:endParaRPr>
          </a:p>
          <a:p>
            <a:pPr algn="ctr"/>
            <a:r>
              <a:rPr lang="th-TH" sz="13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H SarabunPSK" pitchFamily="34" charset="-34"/>
                <a:cs typeface="TH SarabunPSK" pitchFamily="34" charset="-34"/>
              </a:rPr>
              <a:t>ปลัดเทศบาลตำบลกุด</a:t>
            </a:r>
            <a:r>
              <a:rPr lang="th-TH" sz="13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H SarabunPSK" pitchFamily="34" charset="-34"/>
                <a:cs typeface="TH SarabunPSK" pitchFamily="34" charset="-34"/>
              </a:rPr>
              <a:t>ชมภู</a:t>
            </a:r>
            <a:endParaRPr lang="th-TH" sz="13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92D050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18" name="รูปภาพ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32" y="4485095"/>
            <a:ext cx="2350479" cy="1383050"/>
          </a:xfrm>
          <a:prstGeom prst="rect">
            <a:avLst/>
          </a:prstGeom>
        </p:spPr>
      </p:pic>
      <p:pic>
        <p:nvPicPr>
          <p:cNvPr id="20" name="รูปภาพ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4103" y="5928552"/>
            <a:ext cx="2057235" cy="1523768"/>
          </a:xfrm>
          <a:prstGeom prst="rect">
            <a:avLst/>
          </a:prstGeom>
        </p:spPr>
      </p:pic>
      <p:pic>
        <p:nvPicPr>
          <p:cNvPr id="27" name="รูปภาพ 2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2663" y="4485094"/>
            <a:ext cx="2018705" cy="1383052"/>
          </a:xfrm>
          <a:prstGeom prst="rect">
            <a:avLst/>
          </a:prstGeom>
        </p:spPr>
      </p:pic>
      <p:pic>
        <p:nvPicPr>
          <p:cNvPr id="28" name="รูปภาพ 2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5835" y="4485094"/>
            <a:ext cx="2055504" cy="1383051"/>
          </a:xfrm>
          <a:prstGeom prst="rect">
            <a:avLst/>
          </a:prstGeom>
        </p:spPr>
      </p:pic>
      <p:pic>
        <p:nvPicPr>
          <p:cNvPr id="29" name="รูปภาพ 2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32" y="5940152"/>
            <a:ext cx="2350479" cy="1512168"/>
          </a:xfrm>
          <a:prstGeom prst="rect">
            <a:avLst/>
          </a:prstGeom>
        </p:spPr>
      </p:pic>
      <p:pic>
        <p:nvPicPr>
          <p:cNvPr id="30" name="รูปภาพ 2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2663" y="5924360"/>
            <a:ext cx="2017134" cy="1527960"/>
          </a:xfrm>
          <a:prstGeom prst="rect">
            <a:avLst/>
          </a:prstGeom>
        </p:spPr>
      </p:pic>
      <p:pic>
        <p:nvPicPr>
          <p:cNvPr id="31" name="รูปภาพ 3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401" y="7524328"/>
            <a:ext cx="2339710" cy="1512168"/>
          </a:xfrm>
          <a:prstGeom prst="rect">
            <a:avLst/>
          </a:prstGeom>
        </p:spPr>
      </p:pic>
      <p:pic>
        <p:nvPicPr>
          <p:cNvPr id="1024" name="รูปภาพ 102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5835" y="7524328"/>
            <a:ext cx="2055503" cy="1512168"/>
          </a:xfrm>
          <a:prstGeom prst="rect">
            <a:avLst/>
          </a:prstGeom>
        </p:spPr>
      </p:pic>
      <p:pic>
        <p:nvPicPr>
          <p:cNvPr id="1025" name="รูปภาพ 102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4914" y="7524328"/>
            <a:ext cx="2026454" cy="1512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5862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1731" y="-289062"/>
            <a:ext cx="1369777" cy="1835785"/>
          </a:xfrm>
          <a:prstGeom prst="rect">
            <a:avLst/>
          </a:prstGeom>
        </p:spPr>
      </p:pic>
      <p:pic>
        <p:nvPicPr>
          <p:cNvPr id="15" name="รูปภาพ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262" y="-85927"/>
            <a:ext cx="2159347" cy="1617261"/>
          </a:xfrm>
          <a:prstGeom prst="rect">
            <a:avLst/>
          </a:prstGeom>
        </p:spPr>
      </p:pic>
      <p:sp>
        <p:nvSpPr>
          <p:cNvPr id="6" name="สี่เหลี่ยมผืนผ้า 5"/>
          <p:cNvSpPr/>
          <p:nvPr/>
        </p:nvSpPr>
        <p:spPr>
          <a:xfrm>
            <a:off x="-18392" y="3000"/>
            <a:ext cx="6876392" cy="1528334"/>
          </a:xfrm>
          <a:prstGeom prst="rect">
            <a:avLst/>
          </a:prstGeom>
          <a:gradFill>
            <a:gsLst>
              <a:gs pos="0">
                <a:srgbClr val="FFCCFF">
                  <a:alpha val="78000"/>
                  <a:lumMod val="98000"/>
                  <a:lumOff val="2000"/>
                </a:srgbClr>
              </a:gs>
              <a:gs pos="50000">
                <a:schemeClr val="accent1">
                  <a:tint val="44500"/>
                  <a:satMod val="160000"/>
                  <a:alpha val="79000"/>
                </a:schemeClr>
              </a:gs>
              <a:gs pos="100000">
                <a:schemeClr val="accent1">
                  <a:tint val="23500"/>
                  <a:satMod val="160000"/>
                  <a:alpha val="9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1" name="สี่เหลี่ยมผืนผ้า 10"/>
          <p:cNvSpPr/>
          <p:nvPr/>
        </p:nvSpPr>
        <p:spPr>
          <a:xfrm>
            <a:off x="0" y="1477938"/>
            <a:ext cx="6858000" cy="432048"/>
          </a:xfrm>
          <a:prstGeom prst="rect">
            <a:avLst/>
          </a:prstGeom>
          <a:solidFill>
            <a:srgbClr val="FF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0" name="TextBox 9"/>
          <p:cNvSpPr txBox="1"/>
          <p:nvPr/>
        </p:nvSpPr>
        <p:spPr>
          <a:xfrm>
            <a:off x="4949274" y="1447740"/>
            <a:ext cx="215284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3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H SarabunPSK" pitchFamily="34" charset="-34"/>
                <a:cs typeface="TH SarabunPSK" pitchFamily="34" charset="-34"/>
              </a:rPr>
              <a:t>นายมนตรี ศรีคำภา</a:t>
            </a:r>
          </a:p>
          <a:p>
            <a:pPr algn="ctr"/>
            <a:r>
              <a:rPr lang="th-TH" sz="13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H SarabunPSK" pitchFamily="34" charset="-34"/>
                <a:cs typeface="TH SarabunPSK" pitchFamily="34" charset="-34"/>
              </a:rPr>
              <a:t>นายกเทศมนตรีตำบลกุด</a:t>
            </a:r>
            <a:r>
              <a:rPr lang="th-TH" sz="13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H SarabunPSK" pitchFamily="34" charset="-34"/>
                <a:cs typeface="TH SarabunPSK" pitchFamily="34" charset="-34"/>
              </a:rPr>
              <a:t>ชมภู</a:t>
            </a:r>
            <a:endParaRPr lang="th-TH" sz="13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92D050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965101" y="761893"/>
            <a:ext cx="43679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4400" b="1" dirty="0" smtClean="0">
                <a:ln w="10541" cmpd="sng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eddy" pitchFamily="2" charset="0"/>
                <a:cs typeface="teddy" pitchFamily="2" charset="0"/>
              </a:rPr>
              <a:t>เทศบาลตำบลกุด</a:t>
            </a:r>
            <a:r>
              <a:rPr lang="th-TH" sz="4400" b="1" dirty="0" err="1" smtClean="0">
                <a:ln w="10541" cmpd="sng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eddy" pitchFamily="2" charset="0"/>
                <a:cs typeface="teddy" pitchFamily="2" charset="0"/>
              </a:rPr>
              <a:t>ชมภู</a:t>
            </a:r>
            <a:endParaRPr lang="th-TH" sz="4400" b="1" dirty="0">
              <a:ln w="10541" cmpd="sng">
                <a:solidFill>
                  <a:schemeClr val="bg1"/>
                </a:solidFill>
                <a:prstDash val="solid"/>
              </a:ln>
              <a:solidFill>
                <a:srgbClr val="0000FF"/>
              </a:solidFill>
              <a:effectLst>
                <a:glow rad="63500">
                  <a:schemeClr val="accent5">
                    <a:satMod val="175000"/>
                    <a:alpha val="40000"/>
                  </a:schemeClr>
                </a:glow>
              </a:effectLst>
              <a:latin typeface="teddy" pitchFamily="2" charset="0"/>
              <a:cs typeface="teddy" pitchFamily="2" charset="0"/>
            </a:endParaRPr>
          </a:p>
        </p:txBody>
      </p:sp>
      <p:pic>
        <p:nvPicPr>
          <p:cNvPr id="1026" name="Picture 2" descr="D:\Back up 06.03.2562\งานต่าย\1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7485" y="90890"/>
            <a:ext cx="825178" cy="825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1748905" y="1494478"/>
            <a:ext cx="41044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000" b="1" dirty="0" smtClean="0">
                <a:ln w="10541" cmpd="sng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latin typeface="teddy" pitchFamily="2" charset="0"/>
                <a:cs typeface="teddy" pitchFamily="2" charset="0"/>
              </a:rPr>
              <a:t>ปี</a:t>
            </a:r>
            <a:r>
              <a:rPr lang="th-TH" sz="2000" b="1" dirty="0">
                <a:ln w="10541" cmpd="sng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latin typeface="teddy" pitchFamily="2" charset="0"/>
                <a:cs typeface="teddy" pitchFamily="2" charset="0"/>
              </a:rPr>
              <a:t>ที่ </a:t>
            </a:r>
            <a:r>
              <a:rPr lang="th-TH" sz="2000" b="1" dirty="0" smtClean="0">
                <a:ln w="10541" cmpd="sng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latin typeface="teddy" pitchFamily="2" charset="0"/>
                <a:cs typeface="teddy" pitchFamily="2" charset="0"/>
              </a:rPr>
              <a:t>15 </a:t>
            </a:r>
            <a:r>
              <a:rPr lang="th-TH" sz="2000" b="1" dirty="0">
                <a:ln w="10541" cmpd="sng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latin typeface="teddy" pitchFamily="2" charset="0"/>
                <a:cs typeface="teddy" pitchFamily="2" charset="0"/>
              </a:rPr>
              <a:t>ฉบับที่ </a:t>
            </a:r>
            <a:r>
              <a:rPr lang="th-TH" sz="2000" b="1" dirty="0" smtClean="0">
                <a:ln w="10541" cmpd="sng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latin typeface="teddy" pitchFamily="2" charset="0"/>
                <a:cs typeface="teddy" pitchFamily="2" charset="0"/>
              </a:rPr>
              <a:t>7/2564 </a:t>
            </a:r>
            <a:r>
              <a:rPr lang="th-TH" sz="2000" b="1" dirty="0">
                <a:ln w="10541" cmpd="sng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latin typeface="teddy" pitchFamily="2" charset="0"/>
                <a:cs typeface="teddy" pitchFamily="2" charset="0"/>
              </a:rPr>
              <a:t>เดือน </a:t>
            </a:r>
            <a:r>
              <a:rPr lang="th-TH" sz="2000" b="1" dirty="0" smtClean="0">
                <a:ln w="10541" cmpd="sng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latin typeface="teddy" pitchFamily="2" charset="0"/>
                <a:cs typeface="teddy" pitchFamily="2" charset="0"/>
              </a:rPr>
              <a:t>กรกฎาคม</a:t>
            </a:r>
            <a:endParaRPr lang="th-TH" sz="2000" b="1" dirty="0">
              <a:ln w="10541" cmpd="sng">
                <a:solidFill>
                  <a:schemeClr val="bg1"/>
                </a:solidFill>
                <a:prstDash val="solid"/>
              </a:ln>
              <a:solidFill>
                <a:srgbClr val="00B050"/>
              </a:solidFill>
              <a:latin typeface="teddy" pitchFamily="2" charset="0"/>
              <a:cs typeface="teddy" pitchFamily="2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087941" y="-161606"/>
            <a:ext cx="295232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9600" dirty="0" smtClean="0">
                <a:solidFill>
                  <a:srgbClr val="D60093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eddy" pitchFamily="2" charset="0"/>
                <a:cs typeface="teddy" pitchFamily="2" charset="0"/>
              </a:rPr>
              <a:t>จ</a:t>
            </a:r>
            <a:r>
              <a:rPr lang="th-TH" sz="5400" dirty="0" smtClean="0">
                <a:solidFill>
                  <a:srgbClr val="D60093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eddy" pitchFamily="2" charset="0"/>
                <a:cs typeface="teddy" pitchFamily="2" charset="0"/>
              </a:rPr>
              <a:t>ดหมายข่าว</a:t>
            </a:r>
            <a:endParaRPr lang="th-TH" sz="5400" dirty="0">
              <a:solidFill>
                <a:srgbClr val="D60093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teddy" pitchFamily="2" charset="0"/>
              <a:cs typeface="teddy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17" y="1909986"/>
            <a:ext cx="692378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วันที่ 27 กรกฎาคม 2564 เวลา 09.00 น. นายมนตรี ศรีคำภา นายกเทศมนตรีตำบลกุด</a:t>
            </a:r>
            <a:r>
              <a:rPr lang="th-TH" sz="1600" dirty="0" err="1" smtClean="0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1600" dirty="0" smtClean="0">
                <a:latin typeface="TH SarabunPSK" pitchFamily="34" charset="-34"/>
                <a:cs typeface="TH SarabunPSK" pitchFamily="34" charset="-34"/>
              </a:rPr>
              <a:t> พร้อม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คณะผู้บริหารฯ </a:t>
            </a:r>
            <a:endParaRPr lang="th-TH" sz="1600" dirty="0" smtClean="0">
              <a:latin typeface="TH SarabunPSK" pitchFamily="34" charset="-34"/>
              <a:cs typeface="TH SarabunPSK" pitchFamily="34" charset="-34"/>
            </a:endParaRPr>
          </a:p>
          <a:p>
            <a:r>
              <a:rPr lang="th-TH" sz="1600" dirty="0" smtClean="0">
                <a:latin typeface="TH SarabunPSK" pitchFamily="34" charset="-34"/>
                <a:cs typeface="TH SarabunPSK" pitchFamily="34" charset="-34"/>
              </a:rPr>
              <a:t>และ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นาย</a:t>
            </a:r>
            <a:r>
              <a:rPr lang="th-TH" sz="1600" dirty="0" err="1">
                <a:latin typeface="TH SarabunPSK" pitchFamily="34" charset="-34"/>
                <a:cs typeface="TH SarabunPSK" pitchFamily="34" charset="-34"/>
              </a:rPr>
              <a:t>อภิชาติ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1600" dirty="0" err="1">
                <a:latin typeface="TH SarabunPSK" pitchFamily="34" charset="-34"/>
                <a:cs typeface="TH SarabunPSK" pitchFamily="34" charset="-34"/>
              </a:rPr>
              <a:t>เศรษฐมาตย์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 ปลัดเทศบาลตำบลกุด</a:t>
            </a:r>
            <a:r>
              <a:rPr lang="th-TH" sz="1600" dirty="0" err="1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 พร้อมเจ้าหน้าที่พนักงานเทศบาลตำบลกุด</a:t>
            </a:r>
            <a:r>
              <a:rPr lang="th-TH" sz="1600" dirty="0" err="1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 ผู้ใหญ่บ้าน สมาชิกสภาเทศบาลตำบลกุด</a:t>
            </a:r>
            <a:r>
              <a:rPr lang="th-TH" sz="1600" dirty="0" err="1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 ร่วมกัน </a:t>
            </a:r>
            <a:r>
              <a:rPr lang="en-US" sz="1600" dirty="0">
                <a:latin typeface="TH SarabunPSK" pitchFamily="34" charset="-34"/>
                <a:cs typeface="TH SarabunPSK" pitchFamily="34" charset="-34"/>
              </a:rPr>
              <a:t>Big Cleaning Day 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ทำความสะอาด ตัดแต่งกิ่งไม้ ซ่อมแซมไฟฟ้า ซ่อมแซมถนน พ่นหมอกควัน กำจัดยุงลาย ป้องกันโรคไข้เลือดออก และรับฟังความคิดเห็นของประชาชนภายในหมู่บ้าน บ้านหินลาด หมู่ที่ 6 ตำบลกุด</a:t>
            </a:r>
            <a:r>
              <a:rPr lang="th-TH" sz="1600" dirty="0" err="1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 ตามแผน</a:t>
            </a:r>
            <a:r>
              <a:rPr lang="th-TH" sz="1600" dirty="0" err="1">
                <a:latin typeface="TH SarabunPSK" pitchFamily="34" charset="-34"/>
                <a:cs typeface="TH SarabunPSK" pitchFamily="34" charset="-34"/>
              </a:rPr>
              <a:t>บูรณา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การร่วมกันทำความสะอาดชุมชนหมู่บ้านของคณะเทศบาลผู้บริหารพนักงานเทศบาล</a:t>
            </a:r>
            <a:r>
              <a:rPr lang="th-TH" sz="1600" dirty="0" err="1">
                <a:latin typeface="TH SarabunPSK" pitchFamily="34" charset="-34"/>
                <a:cs typeface="TH SarabunPSK" pitchFamily="34" charset="-34"/>
              </a:rPr>
              <a:t>ตําบล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กุด</a:t>
            </a:r>
            <a:r>
              <a:rPr lang="th-TH" sz="1600" dirty="0" err="1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ร่วมกับชุมชนและหมู่บ้านในเขตเทศบาล</a:t>
            </a:r>
            <a:r>
              <a:rPr lang="th-TH" sz="1600" dirty="0" err="1">
                <a:latin typeface="TH SarabunPSK" pitchFamily="34" charset="-34"/>
                <a:cs typeface="TH SarabunPSK" pitchFamily="34" charset="-34"/>
              </a:rPr>
              <a:t>ตําบล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กุด</a:t>
            </a:r>
            <a:r>
              <a:rPr lang="th-TH" sz="1600" dirty="0" err="1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 ระหว่างวันที่ 21 มิถุนายน 2564 ถึง 4 สิงหาคม 2564</a:t>
            </a:r>
          </a:p>
          <a:p>
            <a:r>
              <a:rPr lang="th-TH" sz="1600" dirty="0">
                <a:latin typeface="TH SarabunPSK" pitchFamily="34" charset="-34"/>
                <a:cs typeface="TH SarabunPSK" pitchFamily="34" charset="-34"/>
              </a:rPr>
              <a:t/>
            </a:r>
            <a:br>
              <a:rPr lang="th-TH" sz="1600" dirty="0">
                <a:latin typeface="TH SarabunPSK" pitchFamily="34" charset="-34"/>
                <a:cs typeface="TH SarabunPSK" pitchFamily="34" charset="-34"/>
              </a:rPr>
            </a:br>
            <a:endParaRPr lang="th-TH" sz="1600" dirty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5" name="รูปภาพ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2663" y="-195836"/>
            <a:ext cx="2522375" cy="1681172"/>
          </a:xfrm>
          <a:prstGeom prst="rect">
            <a:avLst/>
          </a:prstGeom>
        </p:spPr>
      </p:pic>
      <p:pic>
        <p:nvPicPr>
          <p:cNvPr id="7" name="Picture 2" descr="D:\งานต่ายกี้2564\งานต่าย\งานแต่งภาพ\สายด่วนนายกปลัด\1234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815" y="36695"/>
            <a:ext cx="1919481" cy="1438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-312249" y="1448312"/>
            <a:ext cx="215284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3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H SarabunPSK" pitchFamily="34" charset="-34"/>
                <a:cs typeface="TH SarabunPSK" pitchFamily="34" charset="-34"/>
              </a:rPr>
              <a:t>นาย</a:t>
            </a:r>
            <a:r>
              <a:rPr lang="th-TH" sz="13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H SarabunPSK" pitchFamily="34" charset="-34"/>
                <a:cs typeface="TH SarabunPSK" pitchFamily="34" charset="-34"/>
              </a:rPr>
              <a:t>อภิชาติ</a:t>
            </a:r>
            <a:r>
              <a:rPr lang="th-TH" sz="13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13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H SarabunPSK" pitchFamily="34" charset="-34"/>
                <a:cs typeface="TH SarabunPSK" pitchFamily="34" charset="-34"/>
              </a:rPr>
              <a:t>เศรษฐมาตย์</a:t>
            </a:r>
            <a:endParaRPr lang="th-TH" sz="13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92D050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TH SarabunPSK" pitchFamily="34" charset="-34"/>
              <a:cs typeface="TH SarabunPSK" pitchFamily="34" charset="-34"/>
            </a:endParaRPr>
          </a:p>
          <a:p>
            <a:pPr algn="ctr"/>
            <a:r>
              <a:rPr lang="th-TH" sz="13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H SarabunPSK" pitchFamily="34" charset="-34"/>
                <a:cs typeface="TH SarabunPSK" pitchFamily="34" charset="-34"/>
              </a:rPr>
              <a:t>ปลัดเทศบาลตำบลกุด</a:t>
            </a:r>
            <a:r>
              <a:rPr lang="th-TH" sz="13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H SarabunPSK" pitchFamily="34" charset="-34"/>
                <a:cs typeface="TH SarabunPSK" pitchFamily="34" charset="-34"/>
              </a:rPr>
              <a:t>ชมภู</a:t>
            </a:r>
            <a:endParaRPr lang="th-TH" sz="13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92D050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3" name="รูปภาพ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594" y="3491880"/>
            <a:ext cx="2143294" cy="1296144"/>
          </a:xfrm>
          <a:prstGeom prst="rect">
            <a:avLst/>
          </a:prstGeom>
        </p:spPr>
      </p:pic>
      <p:pic>
        <p:nvPicPr>
          <p:cNvPr id="4" name="รูปภาพ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6236" y="3491880"/>
            <a:ext cx="1922884" cy="1296144"/>
          </a:xfrm>
          <a:prstGeom prst="rect">
            <a:avLst/>
          </a:prstGeom>
        </p:spPr>
      </p:pic>
      <p:pic>
        <p:nvPicPr>
          <p:cNvPr id="8" name="รูปภาพ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4468" y="3491880"/>
            <a:ext cx="1922884" cy="1296144"/>
          </a:xfrm>
          <a:prstGeom prst="rect">
            <a:avLst/>
          </a:prstGeom>
        </p:spPr>
      </p:pic>
      <p:pic>
        <p:nvPicPr>
          <p:cNvPr id="9" name="รูปภาพ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594" y="4860033"/>
            <a:ext cx="2143294" cy="1440160"/>
          </a:xfrm>
          <a:prstGeom prst="rect">
            <a:avLst/>
          </a:prstGeom>
        </p:spPr>
      </p:pic>
      <p:pic>
        <p:nvPicPr>
          <p:cNvPr id="13" name="รูปภาพ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6236" y="4860032"/>
            <a:ext cx="1922884" cy="1440161"/>
          </a:xfrm>
          <a:prstGeom prst="rect">
            <a:avLst/>
          </a:prstGeom>
        </p:spPr>
      </p:pic>
      <p:pic>
        <p:nvPicPr>
          <p:cNvPr id="16" name="รูปภาพ 1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4468" y="4860032"/>
            <a:ext cx="1922884" cy="1440161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43440" y="6294836"/>
            <a:ext cx="65527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600" dirty="0" smtClean="0">
                <a:latin typeface="TH SarabunPSK" pitchFamily="34" charset="-34"/>
                <a:cs typeface="TH SarabunPSK" pitchFamily="34" charset="-34"/>
              </a:rPr>
              <a:t>วันที่ 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27 กรกฎาคม 2564 เวลา 14.30 น. นางหนูพัด แกพิษ รองนายกเทศมนตรีตำบลกุด</a:t>
            </a:r>
            <a:r>
              <a:rPr lang="th-TH" sz="1600" dirty="0" err="1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 นาย</a:t>
            </a:r>
            <a:r>
              <a:rPr lang="th-TH" sz="1600" dirty="0" err="1">
                <a:latin typeface="TH SarabunPSK" pitchFamily="34" charset="-34"/>
                <a:cs typeface="TH SarabunPSK" pitchFamily="34" charset="-34"/>
              </a:rPr>
              <a:t>อภิชาติ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1600" dirty="0" err="1">
                <a:latin typeface="TH SarabunPSK" pitchFamily="34" charset="-34"/>
                <a:cs typeface="TH SarabunPSK" pitchFamily="34" charset="-34"/>
              </a:rPr>
              <a:t>เศรษฐมาตย์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 ปลัดเทศบาลฯ พร้อมด้วยสมาชิกสภาฯ กำนัน ผู้ใหญ่บ้าน พนักงานเจ้าหน้าที่เทศบาลตำบลกุด</a:t>
            </a:r>
            <a:r>
              <a:rPr lang="th-TH" sz="1600" dirty="0" err="1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 เข้าร่วมประชุมติดตามการดำเนินงานศูนย์ดูแลโควิดชุมชน ผ่านระบบ </a:t>
            </a:r>
            <a:r>
              <a:rPr lang="en-US" sz="1600" dirty="0">
                <a:latin typeface="TH SarabunPSK" pitchFamily="34" charset="-34"/>
                <a:cs typeface="TH SarabunPSK" pitchFamily="34" charset="-34"/>
              </a:rPr>
              <a:t>Zoom cloud meeting 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ณ ห้องประชุมเทศบาลตำบลกุด</a:t>
            </a:r>
            <a:r>
              <a:rPr lang="th-TH" sz="1600" dirty="0" err="1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 อำเภอ</a:t>
            </a:r>
            <a:r>
              <a:rPr lang="th-TH" sz="1600" dirty="0" err="1">
                <a:latin typeface="TH SarabunPSK" pitchFamily="34" charset="-34"/>
                <a:cs typeface="TH SarabunPSK" pitchFamily="34" charset="-34"/>
              </a:rPr>
              <a:t>พิบูลมัง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สาหาร จังหวัด</a:t>
            </a:r>
            <a:r>
              <a:rPr lang="th-TH" sz="1600" dirty="0" smtClean="0">
                <a:latin typeface="TH SarabunPSK" pitchFamily="34" charset="-34"/>
                <a:cs typeface="TH SarabunPSK" pitchFamily="34" charset="-34"/>
              </a:rPr>
              <a:t>อุบลราชธานี</a:t>
            </a:r>
            <a:endParaRPr lang="th-TH" sz="1600" dirty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19" name="รูปภาพ 1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335" y="7439328"/>
            <a:ext cx="2132519" cy="1597168"/>
          </a:xfrm>
          <a:prstGeom prst="rect">
            <a:avLst/>
          </a:prstGeom>
        </p:spPr>
      </p:pic>
      <p:pic>
        <p:nvPicPr>
          <p:cNvPr id="21" name="รูปภาพ 2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2896" y="7439328"/>
            <a:ext cx="2132519" cy="1597168"/>
          </a:xfrm>
          <a:prstGeom prst="rect">
            <a:avLst/>
          </a:prstGeom>
        </p:spPr>
      </p:pic>
      <p:pic>
        <p:nvPicPr>
          <p:cNvPr id="24" name="รูปภาพ 2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7987" y="7439328"/>
            <a:ext cx="1958181" cy="1597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2822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1731" y="-289062"/>
            <a:ext cx="1369777" cy="1835785"/>
          </a:xfrm>
          <a:prstGeom prst="rect">
            <a:avLst/>
          </a:prstGeom>
        </p:spPr>
      </p:pic>
      <p:pic>
        <p:nvPicPr>
          <p:cNvPr id="15" name="รูปภาพ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262" y="-85927"/>
            <a:ext cx="2159347" cy="1617261"/>
          </a:xfrm>
          <a:prstGeom prst="rect">
            <a:avLst/>
          </a:prstGeom>
        </p:spPr>
      </p:pic>
      <p:sp>
        <p:nvSpPr>
          <p:cNvPr id="6" name="สี่เหลี่ยมผืนผ้า 5"/>
          <p:cNvSpPr/>
          <p:nvPr/>
        </p:nvSpPr>
        <p:spPr>
          <a:xfrm>
            <a:off x="-18392" y="3000"/>
            <a:ext cx="6876392" cy="1528334"/>
          </a:xfrm>
          <a:prstGeom prst="rect">
            <a:avLst/>
          </a:prstGeom>
          <a:gradFill>
            <a:gsLst>
              <a:gs pos="0">
                <a:srgbClr val="FFCCFF">
                  <a:alpha val="78000"/>
                  <a:lumMod val="98000"/>
                  <a:lumOff val="2000"/>
                </a:srgbClr>
              </a:gs>
              <a:gs pos="50000">
                <a:schemeClr val="accent1">
                  <a:tint val="44500"/>
                  <a:satMod val="160000"/>
                  <a:alpha val="79000"/>
                </a:schemeClr>
              </a:gs>
              <a:gs pos="100000">
                <a:schemeClr val="accent1">
                  <a:tint val="23500"/>
                  <a:satMod val="160000"/>
                  <a:alpha val="9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1" name="สี่เหลี่ยมผืนผ้า 10"/>
          <p:cNvSpPr/>
          <p:nvPr/>
        </p:nvSpPr>
        <p:spPr>
          <a:xfrm>
            <a:off x="0" y="1477938"/>
            <a:ext cx="6858000" cy="432048"/>
          </a:xfrm>
          <a:prstGeom prst="rect">
            <a:avLst/>
          </a:prstGeom>
          <a:solidFill>
            <a:srgbClr val="FF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0" name="TextBox 9"/>
          <p:cNvSpPr txBox="1"/>
          <p:nvPr/>
        </p:nvSpPr>
        <p:spPr>
          <a:xfrm>
            <a:off x="4949274" y="1447740"/>
            <a:ext cx="215284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3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H SarabunPSK" pitchFamily="34" charset="-34"/>
                <a:cs typeface="TH SarabunPSK" pitchFamily="34" charset="-34"/>
              </a:rPr>
              <a:t>นายมนตรี ศรีคำภา</a:t>
            </a:r>
          </a:p>
          <a:p>
            <a:pPr algn="ctr"/>
            <a:r>
              <a:rPr lang="th-TH" sz="13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H SarabunPSK" pitchFamily="34" charset="-34"/>
                <a:cs typeface="TH SarabunPSK" pitchFamily="34" charset="-34"/>
              </a:rPr>
              <a:t>นายกเทศมนตรีตำบลกุด</a:t>
            </a:r>
            <a:r>
              <a:rPr lang="th-TH" sz="13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H SarabunPSK" pitchFamily="34" charset="-34"/>
                <a:cs typeface="TH SarabunPSK" pitchFamily="34" charset="-34"/>
              </a:rPr>
              <a:t>ชมภู</a:t>
            </a:r>
            <a:endParaRPr lang="th-TH" sz="13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92D050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965101" y="761893"/>
            <a:ext cx="43679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4400" b="1" dirty="0" smtClean="0">
                <a:ln w="10541" cmpd="sng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eddy" pitchFamily="2" charset="0"/>
                <a:cs typeface="teddy" pitchFamily="2" charset="0"/>
              </a:rPr>
              <a:t>เทศบาลตำบลกุด</a:t>
            </a:r>
            <a:r>
              <a:rPr lang="th-TH" sz="4400" b="1" dirty="0" err="1" smtClean="0">
                <a:ln w="10541" cmpd="sng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eddy" pitchFamily="2" charset="0"/>
                <a:cs typeface="teddy" pitchFamily="2" charset="0"/>
              </a:rPr>
              <a:t>ชมภู</a:t>
            </a:r>
            <a:endParaRPr lang="th-TH" sz="4400" b="1" dirty="0">
              <a:ln w="10541" cmpd="sng">
                <a:solidFill>
                  <a:schemeClr val="bg1"/>
                </a:solidFill>
                <a:prstDash val="solid"/>
              </a:ln>
              <a:solidFill>
                <a:srgbClr val="0000FF"/>
              </a:solidFill>
              <a:effectLst>
                <a:glow rad="63500">
                  <a:schemeClr val="accent5">
                    <a:satMod val="175000"/>
                    <a:alpha val="40000"/>
                  </a:schemeClr>
                </a:glow>
              </a:effectLst>
              <a:latin typeface="teddy" pitchFamily="2" charset="0"/>
              <a:cs typeface="teddy" pitchFamily="2" charset="0"/>
            </a:endParaRPr>
          </a:p>
        </p:txBody>
      </p:sp>
      <p:pic>
        <p:nvPicPr>
          <p:cNvPr id="1026" name="Picture 2" descr="D:\Back up 06.03.2562\งานต่าย\1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7485" y="90890"/>
            <a:ext cx="825178" cy="825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1748905" y="1494478"/>
            <a:ext cx="41044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000" b="1" dirty="0" smtClean="0">
                <a:ln w="10541" cmpd="sng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latin typeface="teddy" pitchFamily="2" charset="0"/>
                <a:cs typeface="teddy" pitchFamily="2" charset="0"/>
              </a:rPr>
              <a:t>ปี</a:t>
            </a:r>
            <a:r>
              <a:rPr lang="th-TH" sz="2000" b="1" dirty="0">
                <a:ln w="10541" cmpd="sng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latin typeface="teddy" pitchFamily="2" charset="0"/>
                <a:cs typeface="teddy" pitchFamily="2" charset="0"/>
              </a:rPr>
              <a:t>ที่ </a:t>
            </a:r>
            <a:r>
              <a:rPr lang="th-TH" sz="2000" b="1" dirty="0" smtClean="0">
                <a:ln w="10541" cmpd="sng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latin typeface="teddy" pitchFamily="2" charset="0"/>
                <a:cs typeface="teddy" pitchFamily="2" charset="0"/>
              </a:rPr>
              <a:t>15 </a:t>
            </a:r>
            <a:r>
              <a:rPr lang="th-TH" sz="2000" b="1" dirty="0">
                <a:ln w="10541" cmpd="sng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latin typeface="teddy" pitchFamily="2" charset="0"/>
                <a:cs typeface="teddy" pitchFamily="2" charset="0"/>
              </a:rPr>
              <a:t>ฉบับที่ </a:t>
            </a:r>
            <a:r>
              <a:rPr lang="th-TH" sz="2000" b="1" dirty="0" smtClean="0">
                <a:ln w="10541" cmpd="sng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latin typeface="teddy" pitchFamily="2" charset="0"/>
                <a:cs typeface="teddy" pitchFamily="2" charset="0"/>
              </a:rPr>
              <a:t>7/2564 </a:t>
            </a:r>
            <a:r>
              <a:rPr lang="th-TH" sz="2000" b="1" dirty="0">
                <a:ln w="10541" cmpd="sng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latin typeface="teddy" pitchFamily="2" charset="0"/>
                <a:cs typeface="teddy" pitchFamily="2" charset="0"/>
              </a:rPr>
              <a:t>เดือน </a:t>
            </a:r>
            <a:r>
              <a:rPr lang="th-TH" sz="2000" b="1" dirty="0" smtClean="0">
                <a:ln w="10541" cmpd="sng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latin typeface="teddy" pitchFamily="2" charset="0"/>
                <a:cs typeface="teddy" pitchFamily="2" charset="0"/>
              </a:rPr>
              <a:t>กรกฎาคม</a:t>
            </a:r>
            <a:endParaRPr lang="th-TH" sz="2000" b="1" dirty="0">
              <a:ln w="10541" cmpd="sng">
                <a:solidFill>
                  <a:schemeClr val="bg1"/>
                </a:solidFill>
                <a:prstDash val="solid"/>
              </a:ln>
              <a:solidFill>
                <a:srgbClr val="00B050"/>
              </a:solidFill>
              <a:latin typeface="teddy" pitchFamily="2" charset="0"/>
              <a:cs typeface="teddy" pitchFamily="2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087941" y="-161606"/>
            <a:ext cx="295232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9600" dirty="0" smtClean="0">
                <a:solidFill>
                  <a:srgbClr val="D60093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eddy" pitchFamily="2" charset="0"/>
                <a:cs typeface="teddy" pitchFamily="2" charset="0"/>
              </a:rPr>
              <a:t>จ</a:t>
            </a:r>
            <a:r>
              <a:rPr lang="th-TH" sz="5400" dirty="0" smtClean="0">
                <a:solidFill>
                  <a:srgbClr val="D60093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eddy" pitchFamily="2" charset="0"/>
                <a:cs typeface="teddy" pitchFamily="2" charset="0"/>
              </a:rPr>
              <a:t>ดหมายข่าว</a:t>
            </a:r>
            <a:endParaRPr lang="th-TH" sz="5400" dirty="0">
              <a:solidFill>
                <a:srgbClr val="D60093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teddy" pitchFamily="2" charset="0"/>
              <a:cs typeface="teddy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0" y="4647373"/>
            <a:ext cx="699948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วันที่ 29 กรกฎาคม 2564 เวลา 15.30 น. นาย</a:t>
            </a:r>
            <a:r>
              <a:rPr lang="th-TH" sz="1600" dirty="0" err="1">
                <a:latin typeface="TH SarabunPSK" pitchFamily="34" charset="-34"/>
                <a:cs typeface="TH SarabunPSK" pitchFamily="34" charset="-34"/>
              </a:rPr>
              <a:t>ฤทธิ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สรรค์ เทพพิทักษ์ นายอำเภอ</a:t>
            </a:r>
            <a:r>
              <a:rPr lang="th-TH" sz="1600" dirty="0" err="1">
                <a:latin typeface="TH SarabunPSK" pitchFamily="34" charset="-34"/>
                <a:cs typeface="TH SarabunPSK" pitchFamily="34" charset="-34"/>
              </a:rPr>
              <a:t>พิบูลมัง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สาหาร มอบไข่ไก่ </a:t>
            </a:r>
            <a:endParaRPr lang="th-TH" sz="1600" dirty="0" smtClean="0">
              <a:latin typeface="TH SarabunPSK" pitchFamily="34" charset="-34"/>
              <a:cs typeface="TH SarabunPSK" pitchFamily="34" charset="-34"/>
            </a:endParaRPr>
          </a:p>
          <a:p>
            <a:r>
              <a:rPr lang="th-TH" sz="1600" dirty="0" smtClean="0">
                <a:latin typeface="TH SarabunPSK" pitchFamily="34" charset="-34"/>
                <a:cs typeface="TH SarabunPSK" pitchFamily="34" charset="-34"/>
              </a:rPr>
              <a:t>โดย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มี นายยง</a:t>
            </a:r>
            <a:r>
              <a:rPr lang="th-TH" sz="1600" dirty="0" err="1">
                <a:latin typeface="TH SarabunPSK" pitchFamily="34" charset="-34"/>
                <a:cs typeface="TH SarabunPSK" pitchFamily="34" charset="-34"/>
              </a:rPr>
              <a:t>ยุตย์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 คำก้อน รองนายกเทศมนตรีตำบลกุด</a:t>
            </a:r>
            <a:r>
              <a:rPr lang="th-TH" sz="1600" dirty="0" err="1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 และ</a:t>
            </a:r>
            <a:r>
              <a:rPr lang="th-TH" sz="1600" dirty="0" err="1">
                <a:latin typeface="TH SarabunPSK" pitchFamily="34" charset="-34"/>
                <a:cs typeface="TH SarabunPSK" pitchFamily="34" charset="-34"/>
              </a:rPr>
              <a:t>นางวริศรา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 โพธิ์งาม หัวหน้าสำนักปลัดเป็นตัวแทนรับมอบ </a:t>
            </a:r>
            <a:endParaRPr lang="th-TH" sz="1600" dirty="0" smtClean="0">
              <a:latin typeface="TH SarabunPSK" pitchFamily="34" charset="-34"/>
              <a:cs typeface="TH SarabunPSK" pitchFamily="34" charset="-34"/>
            </a:endParaRPr>
          </a:p>
          <a:p>
            <a:r>
              <a:rPr lang="th-TH" sz="1600" dirty="0" smtClean="0">
                <a:latin typeface="TH SarabunPSK" pitchFamily="34" charset="-34"/>
                <a:cs typeface="TH SarabunPSK" pitchFamily="34" charset="-34"/>
              </a:rPr>
              <a:t>พร้อม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นี้ได้ออกตรวจเยี่ยมและให้กำลังใจเจ้าหน้าที่ </a:t>
            </a:r>
            <a:r>
              <a:rPr lang="th-TH" sz="1600" dirty="0" err="1">
                <a:latin typeface="TH SarabunPSK" pitchFamily="34" charset="-34"/>
                <a:cs typeface="TH SarabunPSK" pitchFamily="34" charset="-34"/>
              </a:rPr>
              <a:t>อส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ม.และ อปพร. "ศูนย์ดูแลโควิ</a:t>
            </a:r>
            <a:r>
              <a:rPr lang="th-TH" sz="1600" dirty="0" err="1">
                <a:latin typeface="TH SarabunPSK" pitchFamily="34" charset="-34"/>
                <a:cs typeface="TH SarabunPSK" pitchFamily="34" charset="-34"/>
              </a:rPr>
              <a:t>คชุม</a:t>
            </a:r>
            <a:r>
              <a:rPr lang="th-TH" sz="1600" dirty="0" smtClean="0">
                <a:latin typeface="TH SarabunPSK" pitchFamily="34" charset="-34"/>
                <a:cs typeface="TH SarabunPSK" pitchFamily="34" charset="-34"/>
              </a:rPr>
              <a:t>ชน” 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วัดวิมุตติ</a:t>
            </a:r>
            <a:r>
              <a:rPr lang="th-TH" sz="1600" dirty="0" err="1">
                <a:latin typeface="TH SarabunPSK" pitchFamily="34" charset="-34"/>
                <a:cs typeface="TH SarabunPSK" pitchFamily="34" charset="-34"/>
              </a:rPr>
              <a:t>ธรร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มาราม (วัดบ้านแสนตอ) ระดับตำบล เทศบาลตำบลกุด</a:t>
            </a:r>
            <a:r>
              <a:rPr lang="th-TH" sz="1600" dirty="0" err="1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 และขอขอบคุณนายสุ</a:t>
            </a:r>
            <a:r>
              <a:rPr lang="th-TH" sz="1600" dirty="0" err="1">
                <a:latin typeface="TH SarabunPSK" pitchFamily="34" charset="-34"/>
                <a:cs typeface="TH SarabunPSK" pitchFamily="34" charset="-34"/>
              </a:rPr>
              <a:t>รชาติ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 บุญทนแสนทวีสุข นายสาคร ฝางคำ ผู้ใหญ่บ้านทุ่งพัฒนา </a:t>
            </a:r>
            <a:endParaRPr lang="th-TH" sz="1600" dirty="0" smtClean="0">
              <a:latin typeface="TH SarabunPSK" pitchFamily="34" charset="-34"/>
              <a:cs typeface="TH SarabunPSK" pitchFamily="34" charset="-34"/>
            </a:endParaRPr>
          </a:p>
          <a:p>
            <a:r>
              <a:rPr lang="th-TH" sz="1600" dirty="0" smtClean="0">
                <a:latin typeface="TH SarabunPSK" pitchFamily="34" charset="-34"/>
                <a:cs typeface="TH SarabunPSK" pitchFamily="34" charset="-34"/>
              </a:rPr>
              <a:t>พร้อม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ผู้ช่วยใหญ่บ้าน </a:t>
            </a:r>
            <a:r>
              <a:rPr lang="th-TH" sz="1600" dirty="0" err="1">
                <a:latin typeface="TH SarabunPSK" pitchFamily="34" charset="-34"/>
                <a:cs typeface="TH SarabunPSK" pitchFamily="34" charset="-34"/>
              </a:rPr>
              <a:t>อส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ม.มอบ ข้าวสารอาหารแห้ง ให้แก่ ศูนย์โควิ</a:t>
            </a:r>
            <a:r>
              <a:rPr lang="th-TH" sz="1600" dirty="0" err="1">
                <a:latin typeface="TH SarabunPSK" pitchFamily="34" charset="-34"/>
                <a:cs typeface="TH SarabunPSK" pitchFamily="34" charset="-34"/>
              </a:rPr>
              <a:t>คชุม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ชนตำบลกุด</a:t>
            </a:r>
            <a:r>
              <a:rPr lang="th-TH" sz="1600" dirty="0" smtClean="0">
                <a:latin typeface="TH SarabunPSK" pitchFamily="34" charset="-34"/>
                <a:cs typeface="TH SarabunPSK" pitchFamily="34" charset="-34"/>
              </a:rPr>
              <a:t>ชมพู อำเภอ</a:t>
            </a:r>
            <a:r>
              <a:rPr lang="th-TH" sz="1600" dirty="0" err="1" smtClean="0">
                <a:latin typeface="TH SarabunPSK" pitchFamily="34" charset="-34"/>
                <a:cs typeface="TH SarabunPSK" pitchFamily="34" charset="-34"/>
              </a:rPr>
              <a:t>พิบูลมัง</a:t>
            </a:r>
            <a:r>
              <a:rPr lang="th-TH" sz="1600" dirty="0" smtClean="0">
                <a:latin typeface="TH SarabunPSK" pitchFamily="34" charset="-34"/>
                <a:cs typeface="TH SarabunPSK" pitchFamily="34" charset="-34"/>
              </a:rPr>
              <a:t>สาหาร </a:t>
            </a:r>
          </a:p>
          <a:p>
            <a:r>
              <a:rPr lang="th-TH" sz="1600" dirty="0" smtClean="0">
                <a:latin typeface="TH SarabunPSK" pitchFamily="34" charset="-34"/>
                <a:cs typeface="TH SarabunPSK" pitchFamily="34" charset="-34"/>
              </a:rPr>
              <a:t>จังหวัดอุบลราชธานี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/>
            </a:r>
            <a:br>
              <a:rPr lang="th-TH" sz="1600" dirty="0">
                <a:latin typeface="TH SarabunPSK" pitchFamily="34" charset="-34"/>
                <a:cs typeface="TH SarabunPSK" pitchFamily="34" charset="-34"/>
              </a:rPr>
            </a:br>
            <a:endParaRPr lang="th-TH" sz="1600" dirty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5" name="รูปภาพ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2663" y="-195836"/>
            <a:ext cx="2522375" cy="1681172"/>
          </a:xfrm>
          <a:prstGeom prst="rect">
            <a:avLst/>
          </a:prstGeom>
        </p:spPr>
      </p:pic>
      <p:pic>
        <p:nvPicPr>
          <p:cNvPr id="7" name="Picture 2" descr="D:\งานต่ายกี้2564\งานต่าย\งานแต่งภาพ\สายด่วนนายกปลัด\1234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815" y="36695"/>
            <a:ext cx="1919481" cy="1438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-312249" y="1448312"/>
            <a:ext cx="215284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3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H SarabunPSK" pitchFamily="34" charset="-34"/>
                <a:cs typeface="TH SarabunPSK" pitchFamily="34" charset="-34"/>
              </a:rPr>
              <a:t>นาย</a:t>
            </a:r>
            <a:r>
              <a:rPr lang="th-TH" sz="13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H SarabunPSK" pitchFamily="34" charset="-34"/>
                <a:cs typeface="TH SarabunPSK" pitchFamily="34" charset="-34"/>
              </a:rPr>
              <a:t>อภิชาติ</a:t>
            </a:r>
            <a:r>
              <a:rPr lang="th-TH" sz="13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13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H SarabunPSK" pitchFamily="34" charset="-34"/>
                <a:cs typeface="TH SarabunPSK" pitchFamily="34" charset="-34"/>
              </a:rPr>
              <a:t>เศรษฐมาตย์</a:t>
            </a:r>
            <a:endParaRPr lang="th-TH" sz="13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92D050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TH SarabunPSK" pitchFamily="34" charset="-34"/>
              <a:cs typeface="TH SarabunPSK" pitchFamily="34" charset="-34"/>
            </a:endParaRPr>
          </a:p>
          <a:p>
            <a:pPr algn="ctr"/>
            <a:r>
              <a:rPr lang="th-TH" sz="13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H SarabunPSK" pitchFamily="34" charset="-34"/>
                <a:cs typeface="TH SarabunPSK" pitchFamily="34" charset="-34"/>
              </a:rPr>
              <a:t>ปลัดเทศบาลตำบลกุด</a:t>
            </a:r>
            <a:r>
              <a:rPr lang="th-TH" sz="13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H SarabunPSK" pitchFamily="34" charset="-34"/>
                <a:cs typeface="TH SarabunPSK" pitchFamily="34" charset="-34"/>
              </a:rPr>
              <a:t>ชมภู</a:t>
            </a:r>
            <a:endParaRPr lang="th-TH" sz="13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92D050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-18392" y="1894588"/>
            <a:ext cx="699948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600" dirty="0" smtClean="0">
                <a:latin typeface="TH SarabunPSK" pitchFamily="34" charset="-34"/>
                <a:cs typeface="TH SarabunPSK" pitchFamily="34" charset="-34"/>
              </a:rPr>
              <a:t>วันที่ 29 กรกฎาคม 2564 เวลา 09.00 น. 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นายมนตรี ศรีคำภา นายกเทศมนตรีตำบลกุด</a:t>
            </a:r>
            <a:r>
              <a:rPr lang="th-TH" sz="1600" dirty="0" err="1" smtClean="0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1600" dirty="0" smtClean="0">
                <a:latin typeface="TH SarabunPSK" pitchFamily="34" charset="-34"/>
                <a:cs typeface="TH SarabunPSK" pitchFamily="34" charset="-34"/>
              </a:rPr>
              <a:t> พร้อม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คณะผู้บริหารฯ </a:t>
            </a:r>
          </a:p>
          <a:p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และนาย</a:t>
            </a:r>
            <a:r>
              <a:rPr lang="th-TH" sz="1600" dirty="0" err="1" smtClean="0">
                <a:latin typeface="TH SarabunPSK" pitchFamily="34" charset="-34"/>
                <a:cs typeface="TH SarabunPSK" pitchFamily="34" charset="-34"/>
              </a:rPr>
              <a:t>อภิชาติ</a:t>
            </a:r>
            <a:r>
              <a:rPr lang="th-TH" sz="1600" dirty="0" smtClean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1600" dirty="0" err="1">
                <a:latin typeface="TH SarabunPSK" pitchFamily="34" charset="-34"/>
                <a:cs typeface="TH SarabunPSK" pitchFamily="34" charset="-34"/>
              </a:rPr>
              <a:t>เศรษฐมาตย์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1600" dirty="0" smtClean="0">
                <a:latin typeface="TH SarabunPSK" pitchFamily="34" charset="-34"/>
                <a:cs typeface="TH SarabunPSK" pitchFamily="34" charset="-34"/>
              </a:rPr>
              <a:t>ปลัดเทศบาลฯ พร้อม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ด้วยสมาชิกสภาฯ กำนัน ผู้ใหญ่บ้าน พนักงานเจ้าหน้าที่เทศบาลตำบลกุด</a:t>
            </a:r>
            <a:r>
              <a:rPr lang="th-TH" sz="1600" dirty="0" err="1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1600" dirty="0" smtClean="0">
                <a:latin typeface="TH SarabunPSK" pitchFamily="34" charset="-34"/>
                <a:cs typeface="TH SarabunPSK" pitchFamily="34" charset="-34"/>
              </a:rPr>
              <a:t>เข้าร่วมการ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ประชุมประชาคมระดับตำบลเพื่อจัดทำแผนพัฒนาท้องถิ่น (พ.ศ.2561-2565) เพิ่มเติม ฉบับที่5/2564 ครั้งที่1/2564 </a:t>
            </a:r>
            <a:endParaRPr lang="th-TH" sz="1600" dirty="0" smtClean="0">
              <a:latin typeface="TH SarabunPSK" pitchFamily="34" charset="-34"/>
              <a:cs typeface="TH SarabunPSK" pitchFamily="34" charset="-34"/>
            </a:endParaRPr>
          </a:p>
          <a:p>
            <a:r>
              <a:rPr lang="th-TH" sz="1600" dirty="0" smtClean="0">
                <a:latin typeface="TH SarabunPSK" pitchFamily="34" charset="-34"/>
                <a:cs typeface="TH SarabunPSK" pitchFamily="34" charset="-34"/>
              </a:rPr>
              <a:t>ณ 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ห้องประชุมเทศบาลตำบลกุด</a:t>
            </a:r>
            <a:r>
              <a:rPr lang="th-TH" sz="1600" dirty="0" err="1" smtClean="0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1600" dirty="0" smtClean="0">
                <a:latin typeface="TH SarabunPSK" pitchFamily="34" charset="-34"/>
                <a:cs typeface="TH SarabunPSK" pitchFamily="34" charset="-34"/>
              </a:rPr>
              <a:t> อำเภอ</a:t>
            </a:r>
            <a:r>
              <a:rPr lang="th-TH" sz="1600" dirty="0" err="1" smtClean="0">
                <a:latin typeface="TH SarabunPSK" pitchFamily="34" charset="-34"/>
                <a:cs typeface="TH SarabunPSK" pitchFamily="34" charset="-34"/>
              </a:rPr>
              <a:t>พิบูลมัง</a:t>
            </a:r>
            <a:r>
              <a:rPr lang="th-TH" sz="1600" dirty="0" smtClean="0">
                <a:latin typeface="TH SarabunPSK" pitchFamily="34" charset="-34"/>
                <a:cs typeface="TH SarabunPSK" pitchFamily="34" charset="-34"/>
              </a:rPr>
              <a:t>สาหาร จังหวัดอุบลราชธานี</a:t>
            </a:r>
            <a:endParaRPr lang="th-TH" sz="1600" dirty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18" name="รูปภาพ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640" y="6228184"/>
            <a:ext cx="2084851" cy="1563638"/>
          </a:xfrm>
          <a:prstGeom prst="rect">
            <a:avLst/>
          </a:prstGeom>
        </p:spPr>
      </p:pic>
      <p:pic>
        <p:nvPicPr>
          <p:cNvPr id="20" name="รูปภาพ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8880" y="6228184"/>
            <a:ext cx="2084851" cy="1563638"/>
          </a:xfrm>
          <a:prstGeom prst="rect">
            <a:avLst/>
          </a:prstGeom>
        </p:spPr>
      </p:pic>
      <p:pic>
        <p:nvPicPr>
          <p:cNvPr id="25" name="รูปภาพ 2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9120" y="6217033"/>
            <a:ext cx="2197103" cy="1563638"/>
          </a:xfrm>
          <a:prstGeom prst="rect">
            <a:avLst/>
          </a:prstGeom>
        </p:spPr>
      </p:pic>
      <p:pic>
        <p:nvPicPr>
          <p:cNvPr id="27" name="รูปภาพ 2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035" y="2983216"/>
            <a:ext cx="1986837" cy="1488058"/>
          </a:xfrm>
          <a:prstGeom prst="rect">
            <a:avLst/>
          </a:prstGeom>
        </p:spPr>
      </p:pic>
      <p:pic>
        <p:nvPicPr>
          <p:cNvPr id="28" name="รูปภาพ 2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5041" y="2971806"/>
            <a:ext cx="2002071" cy="1499468"/>
          </a:xfrm>
          <a:prstGeom prst="rect">
            <a:avLst/>
          </a:prstGeom>
        </p:spPr>
      </p:pic>
      <p:pic>
        <p:nvPicPr>
          <p:cNvPr id="29" name="รูปภาพ 2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5281" y="2971806"/>
            <a:ext cx="2002071" cy="1499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2819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1731" y="-289062"/>
            <a:ext cx="1369777" cy="1835785"/>
          </a:xfrm>
          <a:prstGeom prst="rect">
            <a:avLst/>
          </a:prstGeom>
        </p:spPr>
      </p:pic>
      <p:pic>
        <p:nvPicPr>
          <p:cNvPr id="15" name="รูปภาพ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262" y="-85927"/>
            <a:ext cx="2159347" cy="1617261"/>
          </a:xfrm>
          <a:prstGeom prst="rect">
            <a:avLst/>
          </a:prstGeom>
        </p:spPr>
      </p:pic>
      <p:sp>
        <p:nvSpPr>
          <p:cNvPr id="6" name="สี่เหลี่ยมผืนผ้า 5"/>
          <p:cNvSpPr/>
          <p:nvPr/>
        </p:nvSpPr>
        <p:spPr>
          <a:xfrm>
            <a:off x="-18392" y="3000"/>
            <a:ext cx="6876392" cy="1528334"/>
          </a:xfrm>
          <a:prstGeom prst="rect">
            <a:avLst/>
          </a:prstGeom>
          <a:gradFill>
            <a:gsLst>
              <a:gs pos="0">
                <a:srgbClr val="FFCCFF">
                  <a:alpha val="78000"/>
                  <a:lumMod val="98000"/>
                  <a:lumOff val="2000"/>
                </a:srgbClr>
              </a:gs>
              <a:gs pos="50000">
                <a:schemeClr val="accent1">
                  <a:tint val="44500"/>
                  <a:satMod val="160000"/>
                  <a:alpha val="79000"/>
                </a:schemeClr>
              </a:gs>
              <a:gs pos="100000">
                <a:schemeClr val="accent1">
                  <a:tint val="23500"/>
                  <a:satMod val="160000"/>
                  <a:alpha val="9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1" name="สี่เหลี่ยมผืนผ้า 10"/>
          <p:cNvSpPr/>
          <p:nvPr/>
        </p:nvSpPr>
        <p:spPr>
          <a:xfrm>
            <a:off x="0" y="1477938"/>
            <a:ext cx="6858000" cy="432048"/>
          </a:xfrm>
          <a:prstGeom prst="rect">
            <a:avLst/>
          </a:prstGeom>
          <a:solidFill>
            <a:srgbClr val="FF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0" name="TextBox 9"/>
          <p:cNvSpPr txBox="1"/>
          <p:nvPr/>
        </p:nvSpPr>
        <p:spPr>
          <a:xfrm>
            <a:off x="4949274" y="1447740"/>
            <a:ext cx="215284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3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H SarabunPSK" pitchFamily="34" charset="-34"/>
                <a:cs typeface="TH SarabunPSK" pitchFamily="34" charset="-34"/>
              </a:rPr>
              <a:t>นายมนตรี ศรีคำภา</a:t>
            </a:r>
          </a:p>
          <a:p>
            <a:pPr algn="ctr"/>
            <a:r>
              <a:rPr lang="th-TH" sz="13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H SarabunPSK" pitchFamily="34" charset="-34"/>
                <a:cs typeface="TH SarabunPSK" pitchFamily="34" charset="-34"/>
              </a:rPr>
              <a:t>นายกเทศมนตรีตำบลกุด</a:t>
            </a:r>
            <a:r>
              <a:rPr lang="th-TH" sz="13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H SarabunPSK" pitchFamily="34" charset="-34"/>
                <a:cs typeface="TH SarabunPSK" pitchFamily="34" charset="-34"/>
              </a:rPr>
              <a:t>ชมภู</a:t>
            </a:r>
            <a:endParaRPr lang="th-TH" sz="13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92D050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965101" y="761893"/>
            <a:ext cx="43679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4400" b="1" dirty="0" smtClean="0">
                <a:ln w="10541" cmpd="sng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eddy" pitchFamily="2" charset="0"/>
                <a:cs typeface="teddy" pitchFamily="2" charset="0"/>
              </a:rPr>
              <a:t>เทศบาลตำบลกุด</a:t>
            </a:r>
            <a:r>
              <a:rPr lang="th-TH" sz="4400" b="1" dirty="0" err="1" smtClean="0">
                <a:ln w="10541" cmpd="sng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eddy" pitchFamily="2" charset="0"/>
                <a:cs typeface="teddy" pitchFamily="2" charset="0"/>
              </a:rPr>
              <a:t>ชมภู</a:t>
            </a:r>
            <a:endParaRPr lang="th-TH" sz="4400" b="1" dirty="0">
              <a:ln w="10541" cmpd="sng">
                <a:solidFill>
                  <a:schemeClr val="bg1"/>
                </a:solidFill>
                <a:prstDash val="solid"/>
              </a:ln>
              <a:solidFill>
                <a:srgbClr val="0000FF"/>
              </a:solidFill>
              <a:effectLst>
                <a:glow rad="63500">
                  <a:schemeClr val="accent5">
                    <a:satMod val="175000"/>
                    <a:alpha val="40000"/>
                  </a:schemeClr>
                </a:glow>
              </a:effectLst>
              <a:latin typeface="teddy" pitchFamily="2" charset="0"/>
              <a:cs typeface="teddy" pitchFamily="2" charset="0"/>
            </a:endParaRPr>
          </a:p>
        </p:txBody>
      </p:sp>
      <p:pic>
        <p:nvPicPr>
          <p:cNvPr id="1026" name="Picture 2" descr="D:\Back up 06.03.2562\งานต่าย\1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7485" y="90890"/>
            <a:ext cx="825178" cy="825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1748905" y="1494478"/>
            <a:ext cx="41044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000" b="1" dirty="0" smtClean="0">
                <a:ln w="10541" cmpd="sng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latin typeface="teddy" pitchFamily="2" charset="0"/>
                <a:cs typeface="teddy" pitchFamily="2" charset="0"/>
              </a:rPr>
              <a:t>ปี</a:t>
            </a:r>
            <a:r>
              <a:rPr lang="th-TH" sz="2000" b="1" dirty="0">
                <a:ln w="10541" cmpd="sng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latin typeface="teddy" pitchFamily="2" charset="0"/>
                <a:cs typeface="teddy" pitchFamily="2" charset="0"/>
              </a:rPr>
              <a:t>ที่ </a:t>
            </a:r>
            <a:r>
              <a:rPr lang="th-TH" sz="2000" b="1" dirty="0" smtClean="0">
                <a:ln w="10541" cmpd="sng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latin typeface="teddy" pitchFamily="2" charset="0"/>
                <a:cs typeface="teddy" pitchFamily="2" charset="0"/>
              </a:rPr>
              <a:t>15 </a:t>
            </a:r>
            <a:r>
              <a:rPr lang="th-TH" sz="2000" b="1" dirty="0">
                <a:ln w="10541" cmpd="sng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latin typeface="teddy" pitchFamily="2" charset="0"/>
                <a:cs typeface="teddy" pitchFamily="2" charset="0"/>
              </a:rPr>
              <a:t>ฉบับที่ </a:t>
            </a:r>
            <a:r>
              <a:rPr lang="th-TH" sz="2000" b="1" dirty="0" smtClean="0">
                <a:ln w="10541" cmpd="sng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latin typeface="teddy" pitchFamily="2" charset="0"/>
                <a:cs typeface="teddy" pitchFamily="2" charset="0"/>
              </a:rPr>
              <a:t>7/2564 </a:t>
            </a:r>
            <a:r>
              <a:rPr lang="th-TH" sz="2000" b="1" dirty="0">
                <a:ln w="10541" cmpd="sng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latin typeface="teddy" pitchFamily="2" charset="0"/>
                <a:cs typeface="teddy" pitchFamily="2" charset="0"/>
              </a:rPr>
              <a:t>เดือน </a:t>
            </a:r>
            <a:r>
              <a:rPr lang="th-TH" sz="2000" b="1" dirty="0" smtClean="0">
                <a:ln w="10541" cmpd="sng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latin typeface="teddy" pitchFamily="2" charset="0"/>
                <a:cs typeface="teddy" pitchFamily="2" charset="0"/>
              </a:rPr>
              <a:t>กรกฎาคม</a:t>
            </a:r>
            <a:endParaRPr lang="th-TH" sz="2000" b="1" dirty="0">
              <a:ln w="10541" cmpd="sng">
                <a:solidFill>
                  <a:schemeClr val="bg1"/>
                </a:solidFill>
                <a:prstDash val="solid"/>
              </a:ln>
              <a:solidFill>
                <a:srgbClr val="00B050"/>
              </a:solidFill>
              <a:latin typeface="teddy" pitchFamily="2" charset="0"/>
              <a:cs typeface="teddy" pitchFamily="2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087941" y="-161606"/>
            <a:ext cx="295232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9600" dirty="0" smtClean="0">
                <a:solidFill>
                  <a:srgbClr val="D60093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eddy" pitchFamily="2" charset="0"/>
                <a:cs typeface="teddy" pitchFamily="2" charset="0"/>
              </a:rPr>
              <a:t>จ</a:t>
            </a:r>
            <a:r>
              <a:rPr lang="th-TH" sz="5400" dirty="0" smtClean="0">
                <a:solidFill>
                  <a:srgbClr val="D60093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eddy" pitchFamily="2" charset="0"/>
                <a:cs typeface="teddy" pitchFamily="2" charset="0"/>
              </a:rPr>
              <a:t>ดหมายข่าว</a:t>
            </a:r>
            <a:endParaRPr lang="th-TH" sz="5400" dirty="0">
              <a:solidFill>
                <a:srgbClr val="D60093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teddy" pitchFamily="2" charset="0"/>
              <a:cs typeface="teddy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-66020" y="6666349"/>
            <a:ext cx="69994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วันที่ 30 กรกฎาคม 2564 เวลา 10.30น. </a:t>
            </a:r>
            <a:r>
              <a:rPr lang="th-TH" sz="1600" dirty="0" smtClean="0">
                <a:latin typeface="TH SarabunPSK" pitchFamily="34" charset="-34"/>
                <a:cs typeface="TH SarabunPSK" pitchFamily="34" charset="-34"/>
              </a:rPr>
              <a:t>คุณ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ภัทรวิจิตร พันธนู (</a:t>
            </a:r>
            <a:r>
              <a:rPr lang="th-TH" sz="1600" dirty="0" err="1">
                <a:latin typeface="TH SarabunPSK" pitchFamily="34" charset="-34"/>
                <a:cs typeface="TH SarabunPSK" pitchFamily="34" charset="-34"/>
              </a:rPr>
              <a:t>หจก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. ส.แสวงพิบูล) มอบสิ่งของ </a:t>
            </a:r>
            <a:r>
              <a:rPr lang="th-TH" sz="1600" dirty="0" err="1">
                <a:latin typeface="TH SarabunPSK" pitchFamily="34" charset="-34"/>
                <a:cs typeface="TH SarabunPSK" pitchFamily="34" charset="-34"/>
              </a:rPr>
              <a:t>แมส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 เครื่องใช้ เพื่อเป็นกำลังใจ </a:t>
            </a:r>
            <a:endParaRPr lang="th-TH" sz="1600" dirty="0" smtClean="0">
              <a:latin typeface="TH SarabunPSK" pitchFamily="34" charset="-34"/>
              <a:cs typeface="TH SarabunPSK" pitchFamily="34" charset="-34"/>
            </a:endParaRPr>
          </a:p>
          <a:p>
            <a:r>
              <a:rPr lang="th-TH" sz="1600" dirty="0" smtClean="0">
                <a:latin typeface="TH SarabunPSK" pitchFamily="34" charset="-34"/>
                <a:cs typeface="TH SarabunPSK" pitchFamily="34" charset="-34"/>
              </a:rPr>
              <a:t>ณ 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ศูนย์ดูแลโควิดชุมชน ระดับตำบลกุด</a:t>
            </a:r>
            <a:r>
              <a:rPr lang="th-TH" sz="1600" dirty="0" err="1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1600" dirty="0" smtClean="0">
                <a:latin typeface="TH SarabunPSK" pitchFamily="34" charset="-34"/>
                <a:cs typeface="TH SarabunPSK" pitchFamily="34" charset="-34"/>
              </a:rPr>
              <a:t>(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วัดป่าวิมุตติ</a:t>
            </a:r>
            <a:r>
              <a:rPr lang="th-TH" sz="1600" dirty="0" err="1">
                <a:latin typeface="TH SarabunPSK" pitchFamily="34" charset="-34"/>
                <a:cs typeface="TH SarabunPSK" pitchFamily="34" charset="-34"/>
              </a:rPr>
              <a:t>ธรร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มาราม) โดยมีนางหนูพัด แกพิษ รองนายกเทศมนตรีตำบลกุด</a:t>
            </a:r>
            <a:r>
              <a:rPr lang="th-TH" sz="1600" dirty="0" err="1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 พร้อมหัวหน้าฝ่ายปกครอง /เวร อปพร. / </a:t>
            </a:r>
            <a:r>
              <a:rPr lang="th-TH" sz="1600" dirty="0" err="1">
                <a:latin typeface="TH SarabunPSK" pitchFamily="34" charset="-34"/>
                <a:cs typeface="TH SarabunPSK" pitchFamily="34" charset="-34"/>
              </a:rPr>
              <a:t>เวรอ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สม. ร่วมต้อนรับ</a:t>
            </a:r>
          </a:p>
        </p:txBody>
      </p:sp>
      <p:pic>
        <p:nvPicPr>
          <p:cNvPr id="5" name="รูปภาพ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2663" y="-195836"/>
            <a:ext cx="2522375" cy="1681172"/>
          </a:xfrm>
          <a:prstGeom prst="rect">
            <a:avLst/>
          </a:prstGeom>
        </p:spPr>
      </p:pic>
      <p:pic>
        <p:nvPicPr>
          <p:cNvPr id="7" name="Picture 2" descr="D:\งานต่ายกี้2564\งานต่าย\งานแต่งภาพ\สายด่วนนายกปลัด\1234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815" y="36695"/>
            <a:ext cx="1919481" cy="1438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-312249" y="1448312"/>
            <a:ext cx="215284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3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H SarabunPSK" pitchFamily="34" charset="-34"/>
                <a:cs typeface="TH SarabunPSK" pitchFamily="34" charset="-34"/>
              </a:rPr>
              <a:t>นาย</a:t>
            </a:r>
            <a:r>
              <a:rPr lang="th-TH" sz="13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H SarabunPSK" pitchFamily="34" charset="-34"/>
                <a:cs typeface="TH SarabunPSK" pitchFamily="34" charset="-34"/>
              </a:rPr>
              <a:t>อภิชาติ</a:t>
            </a:r>
            <a:r>
              <a:rPr lang="th-TH" sz="13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13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H SarabunPSK" pitchFamily="34" charset="-34"/>
                <a:cs typeface="TH SarabunPSK" pitchFamily="34" charset="-34"/>
              </a:rPr>
              <a:t>เศรษฐมาตย์</a:t>
            </a:r>
            <a:endParaRPr lang="th-TH" sz="13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92D050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TH SarabunPSK" pitchFamily="34" charset="-34"/>
              <a:cs typeface="TH SarabunPSK" pitchFamily="34" charset="-34"/>
            </a:endParaRPr>
          </a:p>
          <a:p>
            <a:pPr algn="ctr"/>
            <a:r>
              <a:rPr lang="th-TH" sz="13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H SarabunPSK" pitchFamily="34" charset="-34"/>
                <a:cs typeface="TH SarabunPSK" pitchFamily="34" charset="-34"/>
              </a:rPr>
              <a:t>ปลัดเทศบาลตำบลกุด</a:t>
            </a:r>
            <a:r>
              <a:rPr lang="th-TH" sz="13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H SarabunPSK" pitchFamily="34" charset="-34"/>
                <a:cs typeface="TH SarabunPSK" pitchFamily="34" charset="-34"/>
              </a:rPr>
              <a:t>ชมภู</a:t>
            </a:r>
            <a:endParaRPr lang="th-TH" sz="13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92D050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-18392" y="1894588"/>
            <a:ext cx="699948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วันที่ 30 กรกฎาคม 2564 เวลา 09.00 น. นายมนตรี ศรีคำภา นายกเทศมนตรีตำบลกุด</a:t>
            </a:r>
            <a:r>
              <a:rPr lang="th-TH" sz="1600" dirty="0" err="1" smtClean="0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1600" dirty="0" smtClean="0">
                <a:latin typeface="TH SarabunPSK" pitchFamily="34" charset="-34"/>
                <a:cs typeface="TH SarabunPSK" pitchFamily="34" charset="-34"/>
              </a:rPr>
              <a:t> พร้อม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คณะผู้บริหารฯ </a:t>
            </a:r>
            <a:endParaRPr lang="th-TH" sz="1600" dirty="0" smtClean="0">
              <a:latin typeface="TH SarabunPSK" pitchFamily="34" charset="-34"/>
              <a:cs typeface="TH SarabunPSK" pitchFamily="34" charset="-34"/>
            </a:endParaRPr>
          </a:p>
          <a:p>
            <a:r>
              <a:rPr lang="th-TH" sz="1600" dirty="0" smtClean="0">
                <a:latin typeface="TH SarabunPSK" pitchFamily="34" charset="-34"/>
                <a:cs typeface="TH SarabunPSK" pitchFamily="34" charset="-34"/>
              </a:rPr>
              <a:t>และ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นาย</a:t>
            </a:r>
            <a:r>
              <a:rPr lang="th-TH" sz="1600" dirty="0" err="1">
                <a:latin typeface="TH SarabunPSK" pitchFamily="34" charset="-34"/>
                <a:cs typeface="TH SarabunPSK" pitchFamily="34" charset="-34"/>
              </a:rPr>
              <a:t>อภิชาติ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1600" dirty="0" err="1">
                <a:latin typeface="TH SarabunPSK" pitchFamily="34" charset="-34"/>
                <a:cs typeface="TH SarabunPSK" pitchFamily="34" charset="-34"/>
              </a:rPr>
              <a:t>เศรษฐมาตย์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 ปลัดเทศบาลตำบลกุด</a:t>
            </a:r>
            <a:r>
              <a:rPr lang="th-TH" sz="1600" dirty="0" err="1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 พร้อมเจ้าหน้าที่พนักงานเทศบาลตำบลกุด</a:t>
            </a:r>
            <a:r>
              <a:rPr lang="th-TH" sz="1600" dirty="0" err="1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 ผู้ใหญ่บ้าน สมาชิกสภาเทศบาลตำบลกุด</a:t>
            </a:r>
            <a:r>
              <a:rPr lang="th-TH" sz="1600" dirty="0" err="1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 ร่วมกัน </a:t>
            </a:r>
            <a:r>
              <a:rPr lang="en-US" sz="1600" dirty="0">
                <a:latin typeface="TH SarabunPSK" pitchFamily="34" charset="-34"/>
                <a:cs typeface="TH SarabunPSK" pitchFamily="34" charset="-34"/>
              </a:rPr>
              <a:t>Big Cleaning Day 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ทำความสะอาด ตัดแต่งกิ่งไม้ ซ่อมแซมไฟฟ้า ซ่อมแซมถนน พ่นหมอกควัน กำจัดยุงลาย ป้องกันโรคไข้เลือดออก และรับฟังความคิดเห็นของประชาชนภายในหมู่บ้าน บ้านแสนตอ หมู่ที่ 10 ตำบลกุด</a:t>
            </a:r>
            <a:r>
              <a:rPr lang="th-TH" sz="1600" dirty="0" err="1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 ตามแผน</a:t>
            </a:r>
            <a:r>
              <a:rPr lang="th-TH" sz="1600" dirty="0" err="1">
                <a:latin typeface="TH SarabunPSK" pitchFamily="34" charset="-34"/>
                <a:cs typeface="TH SarabunPSK" pitchFamily="34" charset="-34"/>
              </a:rPr>
              <a:t>บูรณา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การร่วมกันทำความสะอาดชุมชนหมู่บ้านของคณะเทศบาลผู้บริหารพนักงานเทศบาล</a:t>
            </a:r>
            <a:r>
              <a:rPr lang="th-TH" sz="1600" dirty="0" err="1">
                <a:latin typeface="TH SarabunPSK" pitchFamily="34" charset="-34"/>
                <a:cs typeface="TH SarabunPSK" pitchFamily="34" charset="-34"/>
              </a:rPr>
              <a:t>ตําบล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กุด</a:t>
            </a:r>
            <a:r>
              <a:rPr lang="th-TH" sz="1600" dirty="0" err="1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ร่วมกับชุมชนและหมู่บ้านในเขตเทศบาล</a:t>
            </a:r>
            <a:r>
              <a:rPr lang="th-TH" sz="1600" dirty="0" err="1">
                <a:latin typeface="TH SarabunPSK" pitchFamily="34" charset="-34"/>
                <a:cs typeface="TH SarabunPSK" pitchFamily="34" charset="-34"/>
              </a:rPr>
              <a:t>ตําบล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กุด</a:t>
            </a:r>
            <a:r>
              <a:rPr lang="th-TH" sz="1600" dirty="0" err="1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 ระหว่างวันที่ 21 มิถุนายน 2564 ถึง 4 สิงหาคม 2564</a:t>
            </a:r>
          </a:p>
        </p:txBody>
      </p:sp>
      <p:pic>
        <p:nvPicPr>
          <p:cNvPr id="3" name="รูปภาพ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63" y="3491082"/>
            <a:ext cx="2195772" cy="1584974"/>
          </a:xfrm>
          <a:prstGeom prst="rect">
            <a:avLst/>
          </a:prstGeom>
        </p:spPr>
      </p:pic>
      <p:pic>
        <p:nvPicPr>
          <p:cNvPr id="4" name="รูปภาพ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7817" y="3491082"/>
            <a:ext cx="2103311" cy="1584974"/>
          </a:xfrm>
          <a:prstGeom prst="rect">
            <a:avLst/>
          </a:prstGeom>
        </p:spPr>
      </p:pic>
      <p:pic>
        <p:nvPicPr>
          <p:cNvPr id="8" name="รูปภาพ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3839" y="3491082"/>
            <a:ext cx="2037529" cy="1584974"/>
          </a:xfrm>
          <a:prstGeom prst="rect">
            <a:avLst/>
          </a:prstGeom>
        </p:spPr>
      </p:pic>
      <p:pic>
        <p:nvPicPr>
          <p:cNvPr id="9" name="รูปภาพ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145" y="7497346"/>
            <a:ext cx="1958910" cy="1467142"/>
          </a:xfrm>
          <a:prstGeom prst="rect">
            <a:avLst/>
          </a:prstGeom>
        </p:spPr>
      </p:pic>
      <p:pic>
        <p:nvPicPr>
          <p:cNvPr id="13" name="รูปภาพ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1673" y="7497346"/>
            <a:ext cx="1958910" cy="1467142"/>
          </a:xfrm>
          <a:prstGeom prst="rect">
            <a:avLst/>
          </a:prstGeom>
        </p:spPr>
      </p:pic>
      <p:pic>
        <p:nvPicPr>
          <p:cNvPr id="16" name="รูปภาพ 1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62" y="5201492"/>
            <a:ext cx="2195773" cy="1458740"/>
          </a:xfrm>
          <a:prstGeom prst="rect">
            <a:avLst/>
          </a:prstGeom>
        </p:spPr>
      </p:pic>
      <p:pic>
        <p:nvPicPr>
          <p:cNvPr id="19" name="รูปภาพ 1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7817" y="5201492"/>
            <a:ext cx="2103311" cy="1467451"/>
          </a:xfrm>
          <a:prstGeom prst="rect">
            <a:avLst/>
          </a:prstGeom>
        </p:spPr>
      </p:pic>
      <p:pic>
        <p:nvPicPr>
          <p:cNvPr id="21" name="รูปภาพ 2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6468" y="5201492"/>
            <a:ext cx="2034900" cy="1458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5283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1731" y="-289062"/>
            <a:ext cx="1369777" cy="1835785"/>
          </a:xfrm>
          <a:prstGeom prst="rect">
            <a:avLst/>
          </a:prstGeom>
        </p:spPr>
      </p:pic>
      <p:pic>
        <p:nvPicPr>
          <p:cNvPr id="15" name="รูปภาพ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262" y="-85927"/>
            <a:ext cx="2159347" cy="1617261"/>
          </a:xfrm>
          <a:prstGeom prst="rect">
            <a:avLst/>
          </a:prstGeom>
        </p:spPr>
      </p:pic>
      <p:sp>
        <p:nvSpPr>
          <p:cNvPr id="6" name="สี่เหลี่ยมผืนผ้า 5"/>
          <p:cNvSpPr/>
          <p:nvPr/>
        </p:nvSpPr>
        <p:spPr>
          <a:xfrm>
            <a:off x="-18392" y="3000"/>
            <a:ext cx="6876392" cy="1528334"/>
          </a:xfrm>
          <a:prstGeom prst="rect">
            <a:avLst/>
          </a:prstGeom>
          <a:gradFill>
            <a:gsLst>
              <a:gs pos="0">
                <a:srgbClr val="FFCCFF">
                  <a:alpha val="78000"/>
                  <a:lumMod val="98000"/>
                  <a:lumOff val="2000"/>
                </a:srgbClr>
              </a:gs>
              <a:gs pos="50000">
                <a:schemeClr val="accent1">
                  <a:tint val="44500"/>
                  <a:satMod val="160000"/>
                  <a:alpha val="79000"/>
                </a:schemeClr>
              </a:gs>
              <a:gs pos="100000">
                <a:schemeClr val="accent1">
                  <a:tint val="23500"/>
                  <a:satMod val="160000"/>
                  <a:alpha val="9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1" name="สี่เหลี่ยมผืนผ้า 10"/>
          <p:cNvSpPr/>
          <p:nvPr/>
        </p:nvSpPr>
        <p:spPr>
          <a:xfrm>
            <a:off x="0" y="1477938"/>
            <a:ext cx="6858000" cy="432048"/>
          </a:xfrm>
          <a:prstGeom prst="rect">
            <a:avLst/>
          </a:prstGeom>
          <a:solidFill>
            <a:srgbClr val="FF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0" name="TextBox 9"/>
          <p:cNvSpPr txBox="1"/>
          <p:nvPr/>
        </p:nvSpPr>
        <p:spPr>
          <a:xfrm>
            <a:off x="4949274" y="1447740"/>
            <a:ext cx="215284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3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H SarabunPSK" pitchFamily="34" charset="-34"/>
                <a:cs typeface="TH SarabunPSK" pitchFamily="34" charset="-34"/>
              </a:rPr>
              <a:t>นายมนตรี ศรีคำภา</a:t>
            </a:r>
          </a:p>
          <a:p>
            <a:pPr algn="ctr"/>
            <a:r>
              <a:rPr lang="th-TH" sz="13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H SarabunPSK" pitchFamily="34" charset="-34"/>
                <a:cs typeface="TH SarabunPSK" pitchFamily="34" charset="-34"/>
              </a:rPr>
              <a:t>นายกเทศมนตรีตำบลกุด</a:t>
            </a:r>
            <a:r>
              <a:rPr lang="th-TH" sz="13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H SarabunPSK" pitchFamily="34" charset="-34"/>
                <a:cs typeface="TH SarabunPSK" pitchFamily="34" charset="-34"/>
              </a:rPr>
              <a:t>ชมภู</a:t>
            </a:r>
            <a:endParaRPr lang="th-TH" sz="13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92D050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965101" y="761893"/>
            <a:ext cx="43679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4400" b="1" dirty="0" smtClean="0">
                <a:ln w="10541" cmpd="sng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eddy" pitchFamily="2" charset="0"/>
                <a:cs typeface="teddy" pitchFamily="2" charset="0"/>
              </a:rPr>
              <a:t>เทศบาลตำบลกุด</a:t>
            </a:r>
            <a:r>
              <a:rPr lang="th-TH" sz="4400" b="1" dirty="0" err="1" smtClean="0">
                <a:ln w="10541" cmpd="sng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eddy" pitchFamily="2" charset="0"/>
                <a:cs typeface="teddy" pitchFamily="2" charset="0"/>
              </a:rPr>
              <a:t>ชมภู</a:t>
            </a:r>
            <a:endParaRPr lang="th-TH" sz="4400" b="1" dirty="0">
              <a:ln w="10541" cmpd="sng">
                <a:solidFill>
                  <a:schemeClr val="bg1"/>
                </a:solidFill>
                <a:prstDash val="solid"/>
              </a:ln>
              <a:solidFill>
                <a:srgbClr val="0000FF"/>
              </a:solidFill>
              <a:effectLst>
                <a:glow rad="63500">
                  <a:schemeClr val="accent5">
                    <a:satMod val="175000"/>
                    <a:alpha val="40000"/>
                  </a:schemeClr>
                </a:glow>
              </a:effectLst>
              <a:latin typeface="teddy" pitchFamily="2" charset="0"/>
              <a:cs typeface="teddy" pitchFamily="2" charset="0"/>
            </a:endParaRPr>
          </a:p>
        </p:txBody>
      </p:sp>
      <p:pic>
        <p:nvPicPr>
          <p:cNvPr id="1026" name="Picture 2" descr="D:\Back up 06.03.2562\งานต่าย\1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7485" y="90890"/>
            <a:ext cx="825178" cy="825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1748905" y="1494478"/>
            <a:ext cx="41044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000" b="1" dirty="0" smtClean="0">
                <a:ln w="10541" cmpd="sng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latin typeface="teddy" pitchFamily="2" charset="0"/>
                <a:cs typeface="teddy" pitchFamily="2" charset="0"/>
              </a:rPr>
              <a:t>ปี</a:t>
            </a:r>
            <a:r>
              <a:rPr lang="th-TH" sz="2000" b="1" dirty="0">
                <a:ln w="10541" cmpd="sng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latin typeface="teddy" pitchFamily="2" charset="0"/>
                <a:cs typeface="teddy" pitchFamily="2" charset="0"/>
              </a:rPr>
              <a:t>ที่ </a:t>
            </a:r>
            <a:r>
              <a:rPr lang="th-TH" sz="2000" b="1" dirty="0" smtClean="0">
                <a:ln w="10541" cmpd="sng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latin typeface="teddy" pitchFamily="2" charset="0"/>
                <a:cs typeface="teddy" pitchFamily="2" charset="0"/>
              </a:rPr>
              <a:t>15 </a:t>
            </a:r>
            <a:r>
              <a:rPr lang="th-TH" sz="2000" b="1" dirty="0">
                <a:ln w="10541" cmpd="sng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latin typeface="teddy" pitchFamily="2" charset="0"/>
                <a:cs typeface="teddy" pitchFamily="2" charset="0"/>
              </a:rPr>
              <a:t>ฉบับที่ </a:t>
            </a:r>
            <a:r>
              <a:rPr lang="th-TH" sz="2000" b="1" dirty="0" smtClean="0">
                <a:ln w="10541" cmpd="sng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latin typeface="teddy" pitchFamily="2" charset="0"/>
                <a:cs typeface="teddy" pitchFamily="2" charset="0"/>
              </a:rPr>
              <a:t>7/2564 </a:t>
            </a:r>
            <a:r>
              <a:rPr lang="th-TH" sz="2000" b="1" dirty="0">
                <a:ln w="10541" cmpd="sng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latin typeface="teddy" pitchFamily="2" charset="0"/>
                <a:cs typeface="teddy" pitchFamily="2" charset="0"/>
              </a:rPr>
              <a:t>เดือน </a:t>
            </a:r>
            <a:r>
              <a:rPr lang="th-TH" sz="2000" b="1" dirty="0" smtClean="0">
                <a:ln w="10541" cmpd="sng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latin typeface="teddy" pitchFamily="2" charset="0"/>
                <a:cs typeface="teddy" pitchFamily="2" charset="0"/>
              </a:rPr>
              <a:t>กรกฎาคม</a:t>
            </a:r>
            <a:endParaRPr lang="th-TH" sz="2000" b="1" dirty="0">
              <a:ln w="10541" cmpd="sng">
                <a:solidFill>
                  <a:schemeClr val="bg1"/>
                </a:solidFill>
                <a:prstDash val="solid"/>
              </a:ln>
              <a:solidFill>
                <a:srgbClr val="00B050"/>
              </a:solidFill>
              <a:latin typeface="teddy" pitchFamily="2" charset="0"/>
              <a:cs typeface="teddy" pitchFamily="2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087941" y="-161606"/>
            <a:ext cx="295232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9600" dirty="0" smtClean="0">
                <a:solidFill>
                  <a:srgbClr val="D60093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eddy" pitchFamily="2" charset="0"/>
                <a:cs typeface="teddy" pitchFamily="2" charset="0"/>
              </a:rPr>
              <a:t>จ</a:t>
            </a:r>
            <a:r>
              <a:rPr lang="th-TH" sz="5400" dirty="0" smtClean="0">
                <a:solidFill>
                  <a:srgbClr val="D60093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eddy" pitchFamily="2" charset="0"/>
                <a:cs typeface="teddy" pitchFamily="2" charset="0"/>
              </a:rPr>
              <a:t>ดหมายข่าว</a:t>
            </a:r>
            <a:endParaRPr lang="th-TH" sz="5400" dirty="0">
              <a:solidFill>
                <a:srgbClr val="D60093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teddy" pitchFamily="2" charset="0"/>
              <a:cs typeface="teddy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0" y="1909099"/>
            <a:ext cx="69573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วันที่ 1 กรกฎาคม 2564 เวลา 13.00 น. นายมนตรี ศรีคำภา นายกเทศมนตรีตำบลกุด</a:t>
            </a:r>
            <a:r>
              <a:rPr lang="th-TH" sz="1600" dirty="0" err="1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 และนาย</a:t>
            </a:r>
            <a:r>
              <a:rPr lang="th-TH" sz="1600" dirty="0" err="1" smtClean="0">
                <a:latin typeface="TH SarabunPSK" pitchFamily="34" charset="-34"/>
                <a:cs typeface="TH SarabunPSK" pitchFamily="34" charset="-34"/>
              </a:rPr>
              <a:t>อภิชาติ</a:t>
            </a:r>
            <a:r>
              <a:rPr lang="th-TH" sz="1600" dirty="0" smtClean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1600" dirty="0" err="1" smtClean="0">
                <a:latin typeface="TH SarabunPSK" pitchFamily="34" charset="-34"/>
                <a:cs typeface="TH SarabunPSK" pitchFamily="34" charset="-34"/>
              </a:rPr>
              <a:t>เศรษฐมาตย์</a:t>
            </a:r>
            <a:r>
              <a:rPr lang="th-TH" sz="1600" dirty="0" smtClean="0">
                <a:latin typeface="TH SarabunPSK" pitchFamily="34" charset="-34"/>
                <a:cs typeface="TH SarabunPSK" pitchFamily="34" charset="-34"/>
              </a:rPr>
              <a:t> ปลัดเทศบาลตำบลกุด</a:t>
            </a:r>
            <a:r>
              <a:rPr lang="th-TH" sz="1600" dirty="0" err="1" smtClean="0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1600" dirty="0" smtClean="0">
                <a:latin typeface="TH SarabunPSK" pitchFamily="34" charset="-34"/>
                <a:cs typeface="TH SarabunPSK" pitchFamily="34" charset="-34"/>
              </a:rPr>
              <a:t> ประชุม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คณะกรรมการกองทุนหลักประกันสุขภาพเทศบาล</a:t>
            </a:r>
            <a:r>
              <a:rPr lang="th-TH" sz="1600" dirty="0" err="1">
                <a:latin typeface="TH SarabunPSK" pitchFamily="34" charset="-34"/>
                <a:cs typeface="TH SarabunPSK" pitchFamily="34" charset="-34"/>
              </a:rPr>
              <a:t>ตําบล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กุด</a:t>
            </a:r>
            <a:r>
              <a:rPr lang="th-TH" sz="1600" dirty="0" err="1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 ครั้งที่ 1 ประจำปี </a:t>
            </a:r>
            <a:r>
              <a:rPr lang="th-TH" sz="1600" dirty="0" smtClean="0">
                <a:latin typeface="TH SarabunPSK" pitchFamily="34" charset="-34"/>
                <a:cs typeface="TH SarabunPSK" pitchFamily="34" charset="-34"/>
              </a:rPr>
              <a:t>พ.ศ. 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2554 ณ ห้องประชุมเทศบาล</a:t>
            </a:r>
            <a:r>
              <a:rPr lang="th-TH" sz="1600" dirty="0" err="1">
                <a:latin typeface="TH SarabunPSK" pitchFamily="34" charset="-34"/>
                <a:cs typeface="TH SarabunPSK" pitchFamily="34" charset="-34"/>
              </a:rPr>
              <a:t>ตําบล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กุด</a:t>
            </a:r>
            <a:r>
              <a:rPr lang="th-TH" sz="1600" dirty="0" err="1" smtClean="0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1600" dirty="0" smtClean="0">
                <a:latin typeface="TH SarabunPSK" pitchFamily="34" charset="-34"/>
                <a:cs typeface="TH SarabunPSK" pitchFamily="34" charset="-34"/>
              </a:rPr>
              <a:t> อำเภอ</a:t>
            </a:r>
            <a:r>
              <a:rPr lang="th-TH" sz="1600" dirty="0" err="1" smtClean="0">
                <a:latin typeface="TH SarabunPSK" pitchFamily="34" charset="-34"/>
                <a:cs typeface="TH SarabunPSK" pitchFamily="34" charset="-34"/>
              </a:rPr>
              <a:t>พิบูลมัง</a:t>
            </a:r>
            <a:r>
              <a:rPr lang="th-TH" sz="1600" dirty="0" smtClean="0">
                <a:latin typeface="TH SarabunPSK" pitchFamily="34" charset="-34"/>
                <a:cs typeface="TH SarabunPSK" pitchFamily="34" charset="-34"/>
              </a:rPr>
              <a:t>สาหาร จังหวัดอุบลราชธานี</a:t>
            </a:r>
            <a:endParaRPr lang="th-TH" sz="1600" dirty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5" name="รูปภาพ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2663" y="-195836"/>
            <a:ext cx="2522375" cy="1681172"/>
          </a:xfrm>
          <a:prstGeom prst="rect">
            <a:avLst/>
          </a:prstGeom>
        </p:spPr>
      </p:pic>
      <p:pic>
        <p:nvPicPr>
          <p:cNvPr id="7" name="Picture 2" descr="D:\งานต่ายกี้2564\งานต่าย\งานแต่งภาพ\สายด่วนนายกปลัด\1234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815" y="36695"/>
            <a:ext cx="1919481" cy="1438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-312249" y="1448312"/>
            <a:ext cx="215284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3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H SarabunPSK" pitchFamily="34" charset="-34"/>
                <a:cs typeface="TH SarabunPSK" pitchFamily="34" charset="-34"/>
              </a:rPr>
              <a:t>นาย</a:t>
            </a:r>
            <a:r>
              <a:rPr lang="th-TH" sz="13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H SarabunPSK" pitchFamily="34" charset="-34"/>
                <a:cs typeface="TH SarabunPSK" pitchFamily="34" charset="-34"/>
              </a:rPr>
              <a:t>อภิชาติ</a:t>
            </a:r>
            <a:r>
              <a:rPr lang="th-TH" sz="13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13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H SarabunPSK" pitchFamily="34" charset="-34"/>
                <a:cs typeface="TH SarabunPSK" pitchFamily="34" charset="-34"/>
              </a:rPr>
              <a:t>เศรษฐมาตย์</a:t>
            </a:r>
            <a:endParaRPr lang="th-TH" sz="13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92D050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TH SarabunPSK" pitchFamily="34" charset="-34"/>
              <a:cs typeface="TH SarabunPSK" pitchFamily="34" charset="-34"/>
            </a:endParaRPr>
          </a:p>
          <a:p>
            <a:pPr algn="ctr"/>
            <a:r>
              <a:rPr lang="th-TH" sz="13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H SarabunPSK" pitchFamily="34" charset="-34"/>
                <a:cs typeface="TH SarabunPSK" pitchFamily="34" charset="-34"/>
              </a:rPr>
              <a:t>ปลัดเทศบาลตำบลกุด</a:t>
            </a:r>
            <a:r>
              <a:rPr lang="th-TH" sz="13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H SarabunPSK" pitchFamily="34" charset="-34"/>
                <a:cs typeface="TH SarabunPSK" pitchFamily="34" charset="-34"/>
              </a:rPr>
              <a:t>ชมภู</a:t>
            </a:r>
            <a:endParaRPr lang="th-TH" sz="13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92D050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3" name="รูปภาพ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648" y="2740096"/>
            <a:ext cx="2016224" cy="1510068"/>
          </a:xfrm>
          <a:prstGeom prst="rect">
            <a:avLst/>
          </a:prstGeom>
        </p:spPr>
      </p:pic>
      <p:pic>
        <p:nvPicPr>
          <p:cNvPr id="4" name="รูปภาพ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0887" y="2740096"/>
            <a:ext cx="2016225" cy="1510068"/>
          </a:xfrm>
          <a:prstGeom prst="rect">
            <a:avLst/>
          </a:prstGeom>
        </p:spPr>
      </p:pic>
      <p:pic>
        <p:nvPicPr>
          <p:cNvPr id="8" name="รูปภาพ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1129" y="2740096"/>
            <a:ext cx="2016224" cy="151006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0" y="4262740"/>
            <a:ext cx="68580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วันที่ 2 กรกฎาคม 2564 เวลา 09.00 </a:t>
            </a:r>
            <a:r>
              <a:rPr lang="th-TH" sz="1600" dirty="0" smtClean="0">
                <a:latin typeface="TH SarabunPSK" pitchFamily="34" charset="-34"/>
                <a:cs typeface="TH SarabunPSK" pitchFamily="34" charset="-34"/>
              </a:rPr>
              <a:t>น. นาย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ยง</a:t>
            </a:r>
            <a:r>
              <a:rPr lang="th-TH" sz="1600" dirty="0" err="1">
                <a:latin typeface="TH SarabunPSK" pitchFamily="34" charset="-34"/>
                <a:cs typeface="TH SarabunPSK" pitchFamily="34" charset="-34"/>
              </a:rPr>
              <a:t>ยุตย์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 คำก้อน รองนายกเทศมนตรีตำบลกุด</a:t>
            </a:r>
            <a:r>
              <a:rPr lang="th-TH" sz="1600" dirty="0" err="1" smtClean="0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1600" dirty="0" smtClean="0">
                <a:latin typeface="TH SarabunPSK" pitchFamily="34" charset="-34"/>
                <a:cs typeface="TH SarabunPSK" pitchFamily="34" charset="-34"/>
              </a:rPr>
              <a:t>นาง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หนูพัด แกพิษ </a:t>
            </a:r>
            <a:endParaRPr lang="th-TH" sz="1600" dirty="0" smtClean="0">
              <a:latin typeface="TH SarabunPSK" pitchFamily="34" charset="-34"/>
              <a:cs typeface="TH SarabunPSK" pitchFamily="34" charset="-34"/>
            </a:endParaRPr>
          </a:p>
          <a:p>
            <a:r>
              <a:rPr lang="th-TH" sz="1600" dirty="0" smtClean="0">
                <a:latin typeface="TH SarabunPSK" pitchFamily="34" charset="-34"/>
                <a:cs typeface="TH SarabunPSK" pitchFamily="34" charset="-34"/>
              </a:rPr>
              <a:t>รองนายกเทศมนตรี นาย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สรกฤต </a:t>
            </a:r>
            <a:r>
              <a:rPr lang="th-TH" sz="1600" dirty="0" err="1">
                <a:latin typeface="TH SarabunPSK" pitchFamily="34" charset="-34"/>
                <a:cs typeface="TH SarabunPSK" pitchFamily="34" charset="-34"/>
              </a:rPr>
              <a:t>เฮ้า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บ้านอ้วน เลขานุการนายกเทศมนตรีตำบลกุด</a:t>
            </a:r>
            <a:r>
              <a:rPr lang="th-TH" sz="1600" dirty="0" err="1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 พร้อมเจ้าหน้าที่ พนักงานเทศบาลตำบลกุด</a:t>
            </a:r>
            <a:r>
              <a:rPr lang="th-TH" sz="1600" dirty="0" err="1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 ผู้ใหญ่บ้าน </a:t>
            </a:r>
            <a:r>
              <a:rPr lang="th-TH" sz="1600" dirty="0" err="1">
                <a:latin typeface="TH SarabunPSK" pitchFamily="34" charset="-34"/>
                <a:cs typeface="TH SarabunPSK" pitchFamily="34" charset="-34"/>
              </a:rPr>
              <a:t>อส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ม. สมาชิกสภาเทศบาลตำบลกุด</a:t>
            </a:r>
            <a:r>
              <a:rPr lang="th-TH" sz="1600" dirty="0" err="1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ร่วม </a:t>
            </a:r>
            <a:r>
              <a:rPr lang="en-US" sz="1600" dirty="0">
                <a:latin typeface="TH SarabunPSK" pitchFamily="34" charset="-34"/>
                <a:cs typeface="TH SarabunPSK" pitchFamily="34" charset="-34"/>
              </a:rPr>
              <a:t>Big </a:t>
            </a:r>
            <a:r>
              <a:rPr lang="en-US" sz="1600" dirty="0" err="1">
                <a:latin typeface="TH SarabunPSK" pitchFamily="34" charset="-34"/>
                <a:cs typeface="TH SarabunPSK" pitchFamily="34" charset="-34"/>
              </a:rPr>
              <a:t>Clenning</a:t>
            </a:r>
            <a:r>
              <a:rPr lang="en-US" sz="1600" dirty="0">
                <a:latin typeface="TH SarabunPSK" pitchFamily="34" charset="-34"/>
                <a:cs typeface="TH SarabunPSK" pitchFamily="34" charset="-34"/>
              </a:rPr>
              <a:t> day 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ทำความสะอาด ตัดกิ่งไม้ที่ยื่นเข้ามาในถนน ซ่อมแซมไฟฟ้าส่องสว่าง ซ่อมแซมถนนภายในหมู่บ้าน บ้านทุ่งพัฒนา หมู่ที่ 19 ตำบลกุด</a:t>
            </a:r>
            <a:r>
              <a:rPr lang="th-TH" sz="1600" dirty="0" err="1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 ตามแผน</a:t>
            </a:r>
            <a:r>
              <a:rPr lang="th-TH" sz="1600" dirty="0" err="1">
                <a:latin typeface="TH SarabunPSK" pitchFamily="34" charset="-34"/>
                <a:cs typeface="TH SarabunPSK" pitchFamily="34" charset="-34"/>
              </a:rPr>
              <a:t>บูรณา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การร่วมกันทำความสะอาดหมู่บ้าน คณะผู้บริหาร พนักงานเทศบาล</a:t>
            </a:r>
            <a:r>
              <a:rPr lang="th-TH" sz="1600" dirty="0" err="1">
                <a:latin typeface="TH SarabunPSK" pitchFamily="34" charset="-34"/>
                <a:cs typeface="TH SarabunPSK" pitchFamily="34" charset="-34"/>
              </a:rPr>
              <a:t>ตําบล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กุด</a:t>
            </a:r>
            <a:r>
              <a:rPr lang="th-TH" sz="1600" dirty="0" err="1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ร่วมกับชุมชนและหมู่บ้านในเขตเทศบาล</a:t>
            </a:r>
            <a:r>
              <a:rPr lang="th-TH" sz="1600" dirty="0" err="1">
                <a:latin typeface="TH SarabunPSK" pitchFamily="34" charset="-34"/>
                <a:cs typeface="TH SarabunPSK" pitchFamily="34" charset="-34"/>
              </a:rPr>
              <a:t>ตําบล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กุด</a:t>
            </a:r>
            <a:r>
              <a:rPr lang="th-TH" sz="1600" dirty="0" err="1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ระหว่างวันที่ 21 มิถุนายน 2564 ถึง 4 สิงหาคม 2564</a:t>
            </a:r>
          </a:p>
          <a:p>
            <a:endParaRPr lang="th-TH" sz="1600" dirty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17" name="รูปภาพ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647" y="5868144"/>
            <a:ext cx="2122287" cy="1512168"/>
          </a:xfrm>
          <a:prstGeom prst="rect">
            <a:avLst/>
          </a:prstGeom>
        </p:spPr>
      </p:pic>
      <p:pic>
        <p:nvPicPr>
          <p:cNvPr id="18" name="รูปภาพ 1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1173" y="5868144"/>
            <a:ext cx="1905939" cy="1512168"/>
          </a:xfrm>
          <a:prstGeom prst="rect">
            <a:avLst/>
          </a:prstGeom>
        </p:spPr>
      </p:pic>
      <p:pic>
        <p:nvPicPr>
          <p:cNvPr id="19" name="รูปภาพ 1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9124" y="5868144"/>
            <a:ext cx="2048228" cy="1512168"/>
          </a:xfrm>
          <a:prstGeom prst="rect">
            <a:avLst/>
          </a:prstGeom>
        </p:spPr>
      </p:pic>
      <p:pic>
        <p:nvPicPr>
          <p:cNvPr id="20" name="รูปภาพ 1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648" y="7517133"/>
            <a:ext cx="2122286" cy="1447355"/>
          </a:xfrm>
          <a:prstGeom prst="rect">
            <a:avLst/>
          </a:prstGeom>
        </p:spPr>
      </p:pic>
      <p:pic>
        <p:nvPicPr>
          <p:cNvPr id="21" name="รูปภาพ 2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1173" y="7517133"/>
            <a:ext cx="1905939" cy="1447355"/>
          </a:xfrm>
          <a:prstGeom prst="rect">
            <a:avLst/>
          </a:prstGeom>
        </p:spPr>
      </p:pic>
      <p:pic>
        <p:nvPicPr>
          <p:cNvPr id="24" name="รูปภาพ 2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1129" y="7517133"/>
            <a:ext cx="2016224" cy="1447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6626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1731" y="-289062"/>
            <a:ext cx="1369777" cy="1835785"/>
          </a:xfrm>
          <a:prstGeom prst="rect">
            <a:avLst/>
          </a:prstGeom>
        </p:spPr>
      </p:pic>
      <p:pic>
        <p:nvPicPr>
          <p:cNvPr id="15" name="รูปภาพ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262" y="-85927"/>
            <a:ext cx="2159347" cy="1617261"/>
          </a:xfrm>
          <a:prstGeom prst="rect">
            <a:avLst/>
          </a:prstGeom>
        </p:spPr>
      </p:pic>
      <p:sp>
        <p:nvSpPr>
          <p:cNvPr id="6" name="สี่เหลี่ยมผืนผ้า 5"/>
          <p:cNvSpPr/>
          <p:nvPr/>
        </p:nvSpPr>
        <p:spPr>
          <a:xfrm>
            <a:off x="-18392" y="3000"/>
            <a:ext cx="6876392" cy="1528334"/>
          </a:xfrm>
          <a:prstGeom prst="rect">
            <a:avLst/>
          </a:prstGeom>
          <a:gradFill>
            <a:gsLst>
              <a:gs pos="0">
                <a:srgbClr val="FFCCFF">
                  <a:alpha val="78000"/>
                  <a:lumMod val="98000"/>
                  <a:lumOff val="2000"/>
                </a:srgbClr>
              </a:gs>
              <a:gs pos="50000">
                <a:schemeClr val="accent1">
                  <a:tint val="44500"/>
                  <a:satMod val="160000"/>
                  <a:alpha val="79000"/>
                </a:schemeClr>
              </a:gs>
              <a:gs pos="100000">
                <a:schemeClr val="accent1">
                  <a:tint val="23500"/>
                  <a:satMod val="160000"/>
                  <a:alpha val="9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1" name="สี่เหลี่ยมผืนผ้า 10"/>
          <p:cNvSpPr/>
          <p:nvPr/>
        </p:nvSpPr>
        <p:spPr>
          <a:xfrm>
            <a:off x="0" y="1477938"/>
            <a:ext cx="6858000" cy="432048"/>
          </a:xfrm>
          <a:prstGeom prst="rect">
            <a:avLst/>
          </a:prstGeom>
          <a:solidFill>
            <a:srgbClr val="FF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0" name="TextBox 9"/>
          <p:cNvSpPr txBox="1"/>
          <p:nvPr/>
        </p:nvSpPr>
        <p:spPr>
          <a:xfrm>
            <a:off x="4949274" y="1447740"/>
            <a:ext cx="215284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3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H SarabunPSK" pitchFamily="34" charset="-34"/>
                <a:cs typeface="TH SarabunPSK" pitchFamily="34" charset="-34"/>
              </a:rPr>
              <a:t>นายมนตรี ศรีคำภา</a:t>
            </a:r>
          </a:p>
          <a:p>
            <a:pPr algn="ctr"/>
            <a:r>
              <a:rPr lang="th-TH" sz="13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H SarabunPSK" pitchFamily="34" charset="-34"/>
                <a:cs typeface="TH SarabunPSK" pitchFamily="34" charset="-34"/>
              </a:rPr>
              <a:t>นายกเทศมนตรีตำบลกุด</a:t>
            </a:r>
            <a:r>
              <a:rPr lang="th-TH" sz="13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H SarabunPSK" pitchFamily="34" charset="-34"/>
                <a:cs typeface="TH SarabunPSK" pitchFamily="34" charset="-34"/>
              </a:rPr>
              <a:t>ชมภู</a:t>
            </a:r>
            <a:endParaRPr lang="th-TH" sz="13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92D050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965101" y="761893"/>
            <a:ext cx="43679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4400" b="1" dirty="0" smtClean="0">
                <a:ln w="10541" cmpd="sng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eddy" pitchFamily="2" charset="0"/>
                <a:cs typeface="teddy" pitchFamily="2" charset="0"/>
              </a:rPr>
              <a:t>เทศบาลตำบลกุด</a:t>
            </a:r>
            <a:r>
              <a:rPr lang="th-TH" sz="4400" b="1" dirty="0" err="1" smtClean="0">
                <a:ln w="10541" cmpd="sng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eddy" pitchFamily="2" charset="0"/>
                <a:cs typeface="teddy" pitchFamily="2" charset="0"/>
              </a:rPr>
              <a:t>ชมภู</a:t>
            </a:r>
            <a:endParaRPr lang="th-TH" sz="4400" b="1" dirty="0">
              <a:ln w="10541" cmpd="sng">
                <a:solidFill>
                  <a:schemeClr val="bg1"/>
                </a:solidFill>
                <a:prstDash val="solid"/>
              </a:ln>
              <a:solidFill>
                <a:srgbClr val="0000FF"/>
              </a:solidFill>
              <a:effectLst>
                <a:glow rad="63500">
                  <a:schemeClr val="accent5">
                    <a:satMod val="175000"/>
                    <a:alpha val="40000"/>
                  </a:schemeClr>
                </a:glow>
              </a:effectLst>
              <a:latin typeface="teddy" pitchFamily="2" charset="0"/>
              <a:cs typeface="teddy" pitchFamily="2" charset="0"/>
            </a:endParaRPr>
          </a:p>
        </p:txBody>
      </p:sp>
      <p:pic>
        <p:nvPicPr>
          <p:cNvPr id="1026" name="Picture 2" descr="D:\Back up 06.03.2562\งานต่าย\1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7485" y="90890"/>
            <a:ext cx="825178" cy="825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1748905" y="1494478"/>
            <a:ext cx="41044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000" b="1" dirty="0" smtClean="0">
                <a:ln w="10541" cmpd="sng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latin typeface="teddy" pitchFamily="2" charset="0"/>
                <a:cs typeface="teddy" pitchFamily="2" charset="0"/>
              </a:rPr>
              <a:t>ปี</a:t>
            </a:r>
            <a:r>
              <a:rPr lang="th-TH" sz="2000" b="1" dirty="0">
                <a:ln w="10541" cmpd="sng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latin typeface="teddy" pitchFamily="2" charset="0"/>
                <a:cs typeface="teddy" pitchFamily="2" charset="0"/>
              </a:rPr>
              <a:t>ที่ </a:t>
            </a:r>
            <a:r>
              <a:rPr lang="th-TH" sz="2000" b="1" dirty="0" smtClean="0">
                <a:ln w="10541" cmpd="sng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latin typeface="teddy" pitchFamily="2" charset="0"/>
                <a:cs typeface="teddy" pitchFamily="2" charset="0"/>
              </a:rPr>
              <a:t>15 </a:t>
            </a:r>
            <a:r>
              <a:rPr lang="th-TH" sz="2000" b="1" dirty="0">
                <a:ln w="10541" cmpd="sng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latin typeface="teddy" pitchFamily="2" charset="0"/>
                <a:cs typeface="teddy" pitchFamily="2" charset="0"/>
              </a:rPr>
              <a:t>ฉบับที่ </a:t>
            </a:r>
            <a:r>
              <a:rPr lang="th-TH" sz="2000" b="1" dirty="0" smtClean="0">
                <a:ln w="10541" cmpd="sng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latin typeface="teddy" pitchFamily="2" charset="0"/>
                <a:cs typeface="teddy" pitchFamily="2" charset="0"/>
              </a:rPr>
              <a:t>7/2564 </a:t>
            </a:r>
            <a:r>
              <a:rPr lang="th-TH" sz="2000" b="1" dirty="0">
                <a:ln w="10541" cmpd="sng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latin typeface="teddy" pitchFamily="2" charset="0"/>
                <a:cs typeface="teddy" pitchFamily="2" charset="0"/>
              </a:rPr>
              <a:t>เดือน </a:t>
            </a:r>
            <a:r>
              <a:rPr lang="th-TH" sz="2000" b="1" dirty="0" smtClean="0">
                <a:ln w="10541" cmpd="sng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latin typeface="teddy" pitchFamily="2" charset="0"/>
                <a:cs typeface="teddy" pitchFamily="2" charset="0"/>
              </a:rPr>
              <a:t>กรกฎาคม</a:t>
            </a:r>
            <a:endParaRPr lang="th-TH" sz="2000" b="1" dirty="0">
              <a:ln w="10541" cmpd="sng">
                <a:solidFill>
                  <a:schemeClr val="bg1"/>
                </a:solidFill>
                <a:prstDash val="solid"/>
              </a:ln>
              <a:solidFill>
                <a:srgbClr val="00B050"/>
              </a:solidFill>
              <a:latin typeface="teddy" pitchFamily="2" charset="0"/>
              <a:cs typeface="teddy" pitchFamily="2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087941" y="-161606"/>
            <a:ext cx="295232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9600" dirty="0" smtClean="0">
                <a:solidFill>
                  <a:srgbClr val="D60093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eddy" pitchFamily="2" charset="0"/>
                <a:cs typeface="teddy" pitchFamily="2" charset="0"/>
              </a:rPr>
              <a:t>จ</a:t>
            </a:r>
            <a:r>
              <a:rPr lang="th-TH" sz="5400" dirty="0" smtClean="0">
                <a:solidFill>
                  <a:srgbClr val="D60093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eddy" pitchFamily="2" charset="0"/>
                <a:cs typeface="teddy" pitchFamily="2" charset="0"/>
              </a:rPr>
              <a:t>ดหมายข่าว</a:t>
            </a:r>
            <a:endParaRPr lang="th-TH" sz="5400" dirty="0">
              <a:solidFill>
                <a:srgbClr val="D60093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teddy" pitchFamily="2" charset="0"/>
              <a:cs typeface="teddy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0" y="1909099"/>
            <a:ext cx="6858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600" dirty="0"/>
              <a:t>วันที่ 5 กรกฎาคม 2564 เวลา 09.00 น. </a:t>
            </a:r>
            <a:r>
              <a:rPr lang="th-TH" sz="1600" dirty="0" smtClean="0"/>
              <a:t>โรงพยาบาล</a:t>
            </a:r>
            <a:r>
              <a:rPr lang="th-TH" sz="1600" dirty="0"/>
              <a:t>ส่งเสริมสุขภาพตำบลกุด</a:t>
            </a:r>
            <a:r>
              <a:rPr lang="th-TH" sz="1600" dirty="0" err="1" smtClean="0"/>
              <a:t>ชมภู</a:t>
            </a:r>
            <a:r>
              <a:rPr lang="th-TH" sz="1600" dirty="0" smtClean="0"/>
              <a:t> ออกแผนตรวจ</a:t>
            </a:r>
            <a:r>
              <a:rPr lang="th-TH" sz="1600" dirty="0"/>
              <a:t>สุขภาพช่องปากและเคลือบฟลูออไรด์เพื่อป้องกันฟันผุให้แก่เด็กนักเรียนในศูนย์พัฒนาเด็กเล็กและให้ความรู้แก่ผู้ปกครองพร้อมติดตามกิจกรรมการแปรงฟันในศูนย์พัฒนาเด็กเล็กบ้านยอดดอนชี ในเขตพื้นที่รับผิดชอบของโรงพยาบาลส่งเสริมสุขภาพตำบลกุด</a:t>
            </a:r>
            <a:r>
              <a:rPr lang="th-TH" sz="1600" dirty="0" err="1" smtClean="0"/>
              <a:t>ชมภู</a:t>
            </a:r>
            <a:endParaRPr lang="th-TH" sz="1600" dirty="0" smtClean="0"/>
          </a:p>
          <a:p>
            <a:r>
              <a:rPr lang="th-TH" sz="1600" dirty="0" smtClean="0"/>
              <a:t>ในวันที่ </a:t>
            </a:r>
            <a:r>
              <a:rPr lang="th-TH" sz="1600" dirty="0"/>
              <a:t>5 - 9 กรกฎาคม 2564</a:t>
            </a:r>
          </a:p>
        </p:txBody>
      </p:sp>
      <p:pic>
        <p:nvPicPr>
          <p:cNvPr id="5" name="รูปภาพ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2663" y="-195836"/>
            <a:ext cx="2522375" cy="1681172"/>
          </a:xfrm>
          <a:prstGeom prst="rect">
            <a:avLst/>
          </a:prstGeom>
        </p:spPr>
      </p:pic>
      <p:pic>
        <p:nvPicPr>
          <p:cNvPr id="7" name="Picture 2" descr="D:\งานต่ายกี้2564\งานต่าย\งานแต่งภาพ\สายด่วนนายกปลัด\1234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815" y="36695"/>
            <a:ext cx="1919481" cy="1438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-312249" y="1448312"/>
            <a:ext cx="215284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3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H SarabunPSK" pitchFamily="34" charset="-34"/>
                <a:cs typeface="TH SarabunPSK" pitchFamily="34" charset="-34"/>
              </a:rPr>
              <a:t>นาย</a:t>
            </a:r>
            <a:r>
              <a:rPr lang="th-TH" sz="13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H SarabunPSK" pitchFamily="34" charset="-34"/>
                <a:cs typeface="TH SarabunPSK" pitchFamily="34" charset="-34"/>
              </a:rPr>
              <a:t>อภิชาติ</a:t>
            </a:r>
            <a:r>
              <a:rPr lang="th-TH" sz="13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13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H SarabunPSK" pitchFamily="34" charset="-34"/>
                <a:cs typeface="TH SarabunPSK" pitchFamily="34" charset="-34"/>
              </a:rPr>
              <a:t>เศรษฐมาตย์</a:t>
            </a:r>
            <a:endParaRPr lang="th-TH" sz="13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92D050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TH SarabunPSK" pitchFamily="34" charset="-34"/>
              <a:cs typeface="TH SarabunPSK" pitchFamily="34" charset="-34"/>
            </a:endParaRPr>
          </a:p>
          <a:p>
            <a:pPr algn="ctr"/>
            <a:r>
              <a:rPr lang="th-TH" sz="13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H SarabunPSK" pitchFamily="34" charset="-34"/>
                <a:cs typeface="TH SarabunPSK" pitchFamily="34" charset="-34"/>
              </a:rPr>
              <a:t>ปลัดเทศบาลตำบลกุด</a:t>
            </a:r>
            <a:r>
              <a:rPr lang="th-TH" sz="13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H SarabunPSK" pitchFamily="34" charset="-34"/>
                <a:cs typeface="TH SarabunPSK" pitchFamily="34" charset="-34"/>
              </a:rPr>
              <a:t>ชมภู</a:t>
            </a:r>
            <a:endParaRPr lang="th-TH" sz="13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92D050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409" y="4628326"/>
            <a:ext cx="703956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วันที่ 5 กรกฎาคม 2564 เวลา 09.00 </a:t>
            </a:r>
            <a:r>
              <a:rPr lang="th-TH" sz="1600" dirty="0" smtClean="0">
                <a:latin typeface="TH SarabunPSK" pitchFamily="34" charset="-34"/>
                <a:cs typeface="TH SarabunPSK" pitchFamily="34" charset="-34"/>
              </a:rPr>
              <a:t>น. นาย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มนตรี ศรีคำภา นายกเทศมนตรีตำบลกุด</a:t>
            </a:r>
            <a:r>
              <a:rPr lang="th-TH" sz="1600" dirty="0" err="1" smtClean="0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1600" dirty="0" smtClean="0">
                <a:latin typeface="TH SarabunPSK" pitchFamily="34" charset="-34"/>
                <a:cs typeface="TH SarabunPSK" pitchFamily="34" charset="-34"/>
              </a:rPr>
              <a:t> พร้อมคณะผู้บริหารฯ </a:t>
            </a:r>
          </a:p>
          <a:p>
            <a:r>
              <a:rPr lang="th-TH" sz="1600" dirty="0" smtClean="0">
                <a:latin typeface="TH SarabunPSK" pitchFamily="34" charset="-34"/>
                <a:cs typeface="TH SarabunPSK" pitchFamily="34" charset="-34"/>
              </a:rPr>
              <a:t>และนาย</a:t>
            </a:r>
            <a:r>
              <a:rPr lang="th-TH" sz="1600" dirty="0" err="1">
                <a:latin typeface="TH SarabunPSK" pitchFamily="34" charset="-34"/>
                <a:cs typeface="TH SarabunPSK" pitchFamily="34" charset="-34"/>
              </a:rPr>
              <a:t>อภิชาติ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1600" dirty="0" err="1">
                <a:latin typeface="TH SarabunPSK" pitchFamily="34" charset="-34"/>
                <a:cs typeface="TH SarabunPSK" pitchFamily="34" charset="-34"/>
              </a:rPr>
              <a:t>เศรษฐมาตย์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1600" dirty="0" smtClean="0">
                <a:latin typeface="TH SarabunPSK" pitchFamily="34" charset="-34"/>
                <a:cs typeface="TH SarabunPSK" pitchFamily="34" charset="-34"/>
              </a:rPr>
              <a:t>ปลัดเทศบาลฯ 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พร้อมเจ้าหน้าที่ พนักงานเทศบาลตำบลกุด</a:t>
            </a:r>
            <a:r>
              <a:rPr lang="th-TH" sz="1600" dirty="0" err="1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 ผู้ใหญ่บ้าน </a:t>
            </a:r>
            <a:r>
              <a:rPr lang="th-TH" sz="1600" dirty="0" err="1">
                <a:latin typeface="TH SarabunPSK" pitchFamily="34" charset="-34"/>
                <a:cs typeface="TH SarabunPSK" pitchFamily="34" charset="-34"/>
              </a:rPr>
              <a:t>อส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ม. </a:t>
            </a:r>
            <a:endParaRPr lang="th-TH" sz="1600" dirty="0" smtClean="0">
              <a:latin typeface="TH SarabunPSK" pitchFamily="34" charset="-34"/>
              <a:cs typeface="TH SarabunPSK" pitchFamily="34" charset="-34"/>
            </a:endParaRPr>
          </a:p>
          <a:p>
            <a:r>
              <a:rPr lang="th-TH" sz="1600" dirty="0" smtClean="0">
                <a:latin typeface="TH SarabunPSK" pitchFamily="34" charset="-34"/>
                <a:cs typeface="TH SarabunPSK" pitchFamily="34" charset="-34"/>
              </a:rPr>
              <a:t>สมาชิก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สภาเทศบาลตำบลกุด</a:t>
            </a:r>
            <a:r>
              <a:rPr lang="th-TH" sz="1600" dirty="0" err="1" smtClean="0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1600" dirty="0" smtClean="0">
                <a:latin typeface="TH SarabunPSK" pitchFamily="34" charset="-34"/>
                <a:cs typeface="TH SarabunPSK" pitchFamily="34" charset="-34"/>
              </a:rPr>
              <a:t> ร่วม </a:t>
            </a:r>
            <a:r>
              <a:rPr lang="en-US" sz="1600" dirty="0">
                <a:latin typeface="TH SarabunPSK" pitchFamily="34" charset="-34"/>
                <a:cs typeface="TH SarabunPSK" pitchFamily="34" charset="-34"/>
              </a:rPr>
              <a:t>Big </a:t>
            </a:r>
            <a:r>
              <a:rPr lang="en-US" sz="1600" dirty="0" err="1">
                <a:latin typeface="TH SarabunPSK" pitchFamily="34" charset="-34"/>
                <a:cs typeface="TH SarabunPSK" pitchFamily="34" charset="-34"/>
              </a:rPr>
              <a:t>Clenning</a:t>
            </a:r>
            <a:r>
              <a:rPr lang="en-US" sz="1600" dirty="0">
                <a:latin typeface="TH SarabunPSK" pitchFamily="34" charset="-34"/>
                <a:cs typeface="TH SarabunPSK" pitchFamily="34" charset="-34"/>
              </a:rPr>
              <a:t> day 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ทำความสะอาด ตัดกิ่งไม้ที่ยื่นเข้ามาในถนน ซ่อมแซมไฟฟ้าส่องสว่าง ซ่อมแซมถนนภายในหมู่บ้าน </a:t>
            </a:r>
            <a:r>
              <a:rPr lang="th-TH" sz="1600" dirty="0" smtClean="0">
                <a:latin typeface="TH SarabunPSK" pitchFamily="34" charset="-34"/>
                <a:cs typeface="TH SarabunPSK" pitchFamily="34" charset="-34"/>
              </a:rPr>
              <a:t>บ้าน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โนนเจริญ หมู่ที่ 13 ตำบลกุด</a:t>
            </a:r>
            <a:r>
              <a:rPr lang="th-TH" sz="1600" dirty="0" err="1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 ตามแผน</a:t>
            </a:r>
            <a:r>
              <a:rPr lang="th-TH" sz="1600" dirty="0" err="1">
                <a:latin typeface="TH SarabunPSK" pitchFamily="34" charset="-34"/>
                <a:cs typeface="TH SarabunPSK" pitchFamily="34" charset="-34"/>
              </a:rPr>
              <a:t>บูรณา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การร่วมกันทำความสะอาด</a:t>
            </a:r>
            <a:r>
              <a:rPr lang="th-TH" sz="1600" dirty="0" smtClean="0">
                <a:latin typeface="TH SarabunPSK" pitchFamily="34" charset="-34"/>
                <a:cs typeface="TH SarabunPSK" pitchFamily="34" charset="-34"/>
              </a:rPr>
              <a:t>หมู่บ้านคณะ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ผู้บริหาร พนักงานเทศบาล</a:t>
            </a:r>
            <a:r>
              <a:rPr lang="th-TH" sz="1600" dirty="0" err="1">
                <a:latin typeface="TH SarabunPSK" pitchFamily="34" charset="-34"/>
                <a:cs typeface="TH SarabunPSK" pitchFamily="34" charset="-34"/>
              </a:rPr>
              <a:t>ตําบล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กุด</a:t>
            </a:r>
            <a:r>
              <a:rPr lang="th-TH" sz="1600" dirty="0" err="1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ร่วมกับชุมชนและหมู่บ้านในเขตเทศบาล</a:t>
            </a:r>
            <a:r>
              <a:rPr lang="th-TH" sz="1600" dirty="0" err="1">
                <a:latin typeface="TH SarabunPSK" pitchFamily="34" charset="-34"/>
                <a:cs typeface="TH SarabunPSK" pitchFamily="34" charset="-34"/>
              </a:rPr>
              <a:t>ตําบล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กุด</a:t>
            </a:r>
            <a:r>
              <a:rPr lang="th-TH" sz="1600" dirty="0" err="1" smtClean="0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1600" dirty="0" smtClean="0">
                <a:latin typeface="TH SarabunPSK" pitchFamily="34" charset="-34"/>
                <a:cs typeface="TH SarabunPSK" pitchFamily="34" charset="-34"/>
              </a:rPr>
              <a:t> </a:t>
            </a:r>
          </a:p>
          <a:p>
            <a:r>
              <a:rPr lang="th-TH" sz="1600" dirty="0" smtClean="0">
                <a:latin typeface="TH SarabunPSK" pitchFamily="34" charset="-34"/>
                <a:cs typeface="TH SarabunPSK" pitchFamily="34" charset="-34"/>
              </a:rPr>
              <a:t>ระหว่าง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วันที่ 21 มิถุนายน 2564 ถึง 4 สิงหาคม 2564</a:t>
            </a:r>
          </a:p>
          <a:p>
            <a:endParaRPr lang="th-TH" sz="1600" dirty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9" name="รูปภาพ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856" y="2915816"/>
            <a:ext cx="1393909" cy="1728192"/>
          </a:xfrm>
          <a:prstGeom prst="rect">
            <a:avLst/>
          </a:prstGeom>
        </p:spPr>
      </p:pic>
      <p:pic>
        <p:nvPicPr>
          <p:cNvPr id="13" name="รูปภาพ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2817" y="2915816"/>
            <a:ext cx="1393908" cy="1728192"/>
          </a:xfrm>
          <a:prstGeom prst="rect">
            <a:avLst/>
          </a:prstGeom>
        </p:spPr>
      </p:pic>
      <p:pic>
        <p:nvPicPr>
          <p:cNvPr id="27" name="รูปภาพ 2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6992" y="2915816"/>
            <a:ext cx="1393909" cy="1728192"/>
          </a:xfrm>
          <a:prstGeom prst="rect">
            <a:avLst/>
          </a:prstGeom>
        </p:spPr>
      </p:pic>
      <p:pic>
        <p:nvPicPr>
          <p:cNvPr id="28" name="รูปภาพ 2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9275" y="2915816"/>
            <a:ext cx="1654241" cy="1728192"/>
          </a:xfrm>
          <a:prstGeom prst="rect">
            <a:avLst/>
          </a:prstGeom>
        </p:spPr>
      </p:pic>
      <p:pic>
        <p:nvPicPr>
          <p:cNvPr id="29" name="รูปภาพ 2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648" y="6197164"/>
            <a:ext cx="1868158" cy="1399172"/>
          </a:xfrm>
          <a:prstGeom prst="rect">
            <a:avLst/>
          </a:prstGeom>
        </p:spPr>
      </p:pic>
      <p:pic>
        <p:nvPicPr>
          <p:cNvPr id="30" name="รูปภาพ 2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7533" y="6197164"/>
            <a:ext cx="1865563" cy="1399172"/>
          </a:xfrm>
          <a:prstGeom prst="rect">
            <a:avLst/>
          </a:prstGeom>
        </p:spPr>
      </p:pic>
      <p:pic>
        <p:nvPicPr>
          <p:cNvPr id="1024" name="รูปภาพ 102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5179" y="6197164"/>
            <a:ext cx="1868157" cy="1399172"/>
          </a:xfrm>
          <a:prstGeom prst="rect">
            <a:avLst/>
          </a:prstGeom>
        </p:spPr>
      </p:pic>
      <p:pic>
        <p:nvPicPr>
          <p:cNvPr id="1025" name="รูปภาพ 102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405" y="7668344"/>
            <a:ext cx="1873401" cy="1345334"/>
          </a:xfrm>
          <a:prstGeom prst="rect">
            <a:avLst/>
          </a:prstGeom>
        </p:spPr>
      </p:pic>
      <p:pic>
        <p:nvPicPr>
          <p:cNvPr id="1027" name="รูปภาพ 102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9625" y="7668344"/>
            <a:ext cx="1883471" cy="1345334"/>
          </a:xfrm>
          <a:prstGeom prst="rect">
            <a:avLst/>
          </a:prstGeom>
        </p:spPr>
      </p:pic>
      <p:pic>
        <p:nvPicPr>
          <p:cNvPr id="1028" name="รูปภาพ 102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4920" y="7668344"/>
            <a:ext cx="1868416" cy="1345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1408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1731" y="-289062"/>
            <a:ext cx="1369777" cy="1835785"/>
          </a:xfrm>
          <a:prstGeom prst="rect">
            <a:avLst/>
          </a:prstGeom>
        </p:spPr>
      </p:pic>
      <p:pic>
        <p:nvPicPr>
          <p:cNvPr id="15" name="รูปภาพ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262" y="-85927"/>
            <a:ext cx="2159347" cy="1617261"/>
          </a:xfrm>
          <a:prstGeom prst="rect">
            <a:avLst/>
          </a:prstGeom>
        </p:spPr>
      </p:pic>
      <p:sp>
        <p:nvSpPr>
          <p:cNvPr id="6" name="สี่เหลี่ยมผืนผ้า 5"/>
          <p:cNvSpPr/>
          <p:nvPr/>
        </p:nvSpPr>
        <p:spPr>
          <a:xfrm>
            <a:off x="-18392" y="3000"/>
            <a:ext cx="6876392" cy="1528334"/>
          </a:xfrm>
          <a:prstGeom prst="rect">
            <a:avLst/>
          </a:prstGeom>
          <a:gradFill>
            <a:gsLst>
              <a:gs pos="0">
                <a:srgbClr val="FFCCFF">
                  <a:alpha val="78000"/>
                  <a:lumMod val="98000"/>
                  <a:lumOff val="2000"/>
                </a:srgbClr>
              </a:gs>
              <a:gs pos="50000">
                <a:schemeClr val="accent1">
                  <a:tint val="44500"/>
                  <a:satMod val="160000"/>
                  <a:alpha val="79000"/>
                </a:schemeClr>
              </a:gs>
              <a:gs pos="100000">
                <a:schemeClr val="accent1">
                  <a:tint val="23500"/>
                  <a:satMod val="160000"/>
                  <a:alpha val="9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1" name="สี่เหลี่ยมผืนผ้า 10"/>
          <p:cNvSpPr/>
          <p:nvPr/>
        </p:nvSpPr>
        <p:spPr>
          <a:xfrm>
            <a:off x="0" y="1477938"/>
            <a:ext cx="6858000" cy="432048"/>
          </a:xfrm>
          <a:prstGeom prst="rect">
            <a:avLst/>
          </a:prstGeom>
          <a:solidFill>
            <a:srgbClr val="FF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0" name="TextBox 9"/>
          <p:cNvSpPr txBox="1"/>
          <p:nvPr/>
        </p:nvSpPr>
        <p:spPr>
          <a:xfrm>
            <a:off x="4949274" y="1447740"/>
            <a:ext cx="215284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3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H SarabunPSK" pitchFamily="34" charset="-34"/>
                <a:cs typeface="TH SarabunPSK" pitchFamily="34" charset="-34"/>
              </a:rPr>
              <a:t>นายมนตรี ศรีคำภา</a:t>
            </a:r>
          </a:p>
          <a:p>
            <a:pPr algn="ctr"/>
            <a:r>
              <a:rPr lang="th-TH" sz="13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H SarabunPSK" pitchFamily="34" charset="-34"/>
                <a:cs typeface="TH SarabunPSK" pitchFamily="34" charset="-34"/>
              </a:rPr>
              <a:t>นายกเทศมนตรีตำบลกุด</a:t>
            </a:r>
            <a:r>
              <a:rPr lang="th-TH" sz="13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H SarabunPSK" pitchFamily="34" charset="-34"/>
                <a:cs typeface="TH SarabunPSK" pitchFamily="34" charset="-34"/>
              </a:rPr>
              <a:t>ชมภู</a:t>
            </a:r>
            <a:endParaRPr lang="th-TH" sz="13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92D050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965101" y="761893"/>
            <a:ext cx="43679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4400" b="1" dirty="0" smtClean="0">
                <a:ln w="10541" cmpd="sng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eddy" pitchFamily="2" charset="0"/>
                <a:cs typeface="teddy" pitchFamily="2" charset="0"/>
              </a:rPr>
              <a:t>เทศบาลตำบลกุด</a:t>
            </a:r>
            <a:r>
              <a:rPr lang="th-TH" sz="4400" b="1" dirty="0" err="1" smtClean="0">
                <a:ln w="10541" cmpd="sng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eddy" pitchFamily="2" charset="0"/>
                <a:cs typeface="teddy" pitchFamily="2" charset="0"/>
              </a:rPr>
              <a:t>ชมภู</a:t>
            </a:r>
            <a:endParaRPr lang="th-TH" sz="4400" b="1" dirty="0">
              <a:ln w="10541" cmpd="sng">
                <a:solidFill>
                  <a:schemeClr val="bg1"/>
                </a:solidFill>
                <a:prstDash val="solid"/>
              </a:ln>
              <a:solidFill>
                <a:srgbClr val="0000FF"/>
              </a:solidFill>
              <a:effectLst>
                <a:glow rad="63500">
                  <a:schemeClr val="accent5">
                    <a:satMod val="175000"/>
                    <a:alpha val="40000"/>
                  </a:schemeClr>
                </a:glow>
              </a:effectLst>
              <a:latin typeface="teddy" pitchFamily="2" charset="0"/>
              <a:cs typeface="teddy" pitchFamily="2" charset="0"/>
            </a:endParaRPr>
          </a:p>
        </p:txBody>
      </p:sp>
      <p:pic>
        <p:nvPicPr>
          <p:cNvPr id="1026" name="Picture 2" descr="D:\Back up 06.03.2562\งานต่าย\1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7485" y="90890"/>
            <a:ext cx="825178" cy="825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1748905" y="1494478"/>
            <a:ext cx="41044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000" b="1" dirty="0" smtClean="0">
                <a:ln w="10541" cmpd="sng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latin typeface="teddy" pitchFamily="2" charset="0"/>
                <a:cs typeface="teddy" pitchFamily="2" charset="0"/>
              </a:rPr>
              <a:t>ปี</a:t>
            </a:r>
            <a:r>
              <a:rPr lang="th-TH" sz="2000" b="1" dirty="0">
                <a:ln w="10541" cmpd="sng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latin typeface="teddy" pitchFamily="2" charset="0"/>
                <a:cs typeface="teddy" pitchFamily="2" charset="0"/>
              </a:rPr>
              <a:t>ที่ </a:t>
            </a:r>
            <a:r>
              <a:rPr lang="th-TH" sz="2000" b="1" dirty="0" smtClean="0">
                <a:ln w="10541" cmpd="sng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latin typeface="teddy" pitchFamily="2" charset="0"/>
                <a:cs typeface="teddy" pitchFamily="2" charset="0"/>
              </a:rPr>
              <a:t>15 </a:t>
            </a:r>
            <a:r>
              <a:rPr lang="th-TH" sz="2000" b="1" dirty="0">
                <a:ln w="10541" cmpd="sng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latin typeface="teddy" pitchFamily="2" charset="0"/>
                <a:cs typeface="teddy" pitchFamily="2" charset="0"/>
              </a:rPr>
              <a:t>ฉบับที่ </a:t>
            </a:r>
            <a:r>
              <a:rPr lang="th-TH" sz="2000" b="1" dirty="0" smtClean="0">
                <a:ln w="10541" cmpd="sng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latin typeface="teddy" pitchFamily="2" charset="0"/>
                <a:cs typeface="teddy" pitchFamily="2" charset="0"/>
              </a:rPr>
              <a:t>7/2564 </a:t>
            </a:r>
            <a:r>
              <a:rPr lang="th-TH" sz="2000" b="1" dirty="0">
                <a:ln w="10541" cmpd="sng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latin typeface="teddy" pitchFamily="2" charset="0"/>
                <a:cs typeface="teddy" pitchFamily="2" charset="0"/>
              </a:rPr>
              <a:t>เดือน </a:t>
            </a:r>
            <a:r>
              <a:rPr lang="th-TH" sz="2000" b="1" dirty="0" smtClean="0">
                <a:ln w="10541" cmpd="sng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latin typeface="teddy" pitchFamily="2" charset="0"/>
                <a:cs typeface="teddy" pitchFamily="2" charset="0"/>
              </a:rPr>
              <a:t>กรกฎาคม</a:t>
            </a:r>
            <a:endParaRPr lang="th-TH" sz="2000" b="1" dirty="0">
              <a:ln w="10541" cmpd="sng">
                <a:solidFill>
                  <a:schemeClr val="bg1"/>
                </a:solidFill>
                <a:prstDash val="solid"/>
              </a:ln>
              <a:solidFill>
                <a:srgbClr val="00B050"/>
              </a:solidFill>
              <a:latin typeface="teddy" pitchFamily="2" charset="0"/>
              <a:cs typeface="teddy" pitchFamily="2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087941" y="-161606"/>
            <a:ext cx="295232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9600" dirty="0" smtClean="0">
                <a:solidFill>
                  <a:srgbClr val="D60093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eddy" pitchFamily="2" charset="0"/>
                <a:cs typeface="teddy" pitchFamily="2" charset="0"/>
              </a:rPr>
              <a:t>จ</a:t>
            </a:r>
            <a:r>
              <a:rPr lang="th-TH" sz="5400" dirty="0" smtClean="0">
                <a:solidFill>
                  <a:srgbClr val="D60093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eddy" pitchFamily="2" charset="0"/>
                <a:cs typeface="teddy" pitchFamily="2" charset="0"/>
              </a:rPr>
              <a:t>ดหมายข่าว</a:t>
            </a:r>
            <a:endParaRPr lang="th-TH" sz="5400" dirty="0">
              <a:solidFill>
                <a:srgbClr val="D60093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teddy" pitchFamily="2" charset="0"/>
              <a:cs typeface="teddy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-44856" y="1880409"/>
            <a:ext cx="712154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วันที่ 7 กรกฎาคม 2564 เวลา 09.00 </a:t>
            </a:r>
            <a:r>
              <a:rPr lang="th-TH" sz="1600" dirty="0" smtClean="0">
                <a:latin typeface="TH SarabunPSK" pitchFamily="34" charset="-34"/>
                <a:cs typeface="TH SarabunPSK" pitchFamily="34" charset="-34"/>
              </a:rPr>
              <a:t>น. นาย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มนตรี ศรีคำภา นายกเทศมนตรีตำบลกุด</a:t>
            </a:r>
            <a:r>
              <a:rPr lang="th-TH" sz="1600" dirty="0" err="1" smtClean="0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1600" dirty="0" smtClean="0">
                <a:latin typeface="TH SarabunPSK" pitchFamily="34" charset="-34"/>
                <a:cs typeface="TH SarabunPSK" pitchFamily="34" charset="-34"/>
              </a:rPr>
              <a:t> พร้อมคณะผู้บริหารฯ </a:t>
            </a:r>
          </a:p>
          <a:p>
            <a:r>
              <a:rPr lang="th-TH" sz="1600" dirty="0" smtClean="0">
                <a:latin typeface="TH SarabunPSK" pitchFamily="34" charset="-34"/>
                <a:cs typeface="TH SarabunPSK" pitchFamily="34" charset="-34"/>
              </a:rPr>
              <a:t>และนาย</a:t>
            </a:r>
            <a:r>
              <a:rPr lang="th-TH" sz="1600" dirty="0" err="1">
                <a:latin typeface="TH SarabunPSK" pitchFamily="34" charset="-34"/>
                <a:cs typeface="TH SarabunPSK" pitchFamily="34" charset="-34"/>
              </a:rPr>
              <a:t>อภิชาติ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1600" dirty="0" err="1">
                <a:latin typeface="TH SarabunPSK" pitchFamily="34" charset="-34"/>
                <a:cs typeface="TH SarabunPSK" pitchFamily="34" charset="-34"/>
              </a:rPr>
              <a:t>เศรษฐมาตย์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1600" dirty="0" smtClean="0">
                <a:latin typeface="TH SarabunPSK" pitchFamily="34" charset="-34"/>
                <a:cs typeface="TH SarabunPSK" pitchFamily="34" charset="-34"/>
              </a:rPr>
              <a:t>ปลัดเทศบาลฯ 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พร้อมเจ้าหน้าที่ พนักงาน</a:t>
            </a:r>
            <a:r>
              <a:rPr lang="th-TH" sz="1600" dirty="0" smtClean="0">
                <a:latin typeface="TH SarabunPSK" pitchFamily="34" charset="-34"/>
                <a:cs typeface="TH SarabunPSK" pitchFamily="34" charset="-34"/>
              </a:rPr>
              <a:t>เทศบาลฯ 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ผู้ใหญ่บ้าน </a:t>
            </a:r>
            <a:r>
              <a:rPr lang="th-TH" sz="1600" dirty="0" err="1">
                <a:latin typeface="TH SarabunPSK" pitchFamily="34" charset="-34"/>
                <a:cs typeface="TH SarabunPSK" pitchFamily="34" charset="-34"/>
              </a:rPr>
              <a:t>อส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ม. สมาชิกสภา</a:t>
            </a:r>
            <a:r>
              <a:rPr lang="th-TH" sz="1600" dirty="0" smtClean="0">
                <a:latin typeface="TH SarabunPSK" pitchFamily="34" charset="-34"/>
                <a:cs typeface="TH SarabunPSK" pitchFamily="34" charset="-34"/>
              </a:rPr>
              <a:t>เทศบาล</a:t>
            </a:r>
          </a:p>
          <a:p>
            <a:r>
              <a:rPr lang="th-TH" sz="1600" dirty="0" smtClean="0">
                <a:latin typeface="TH SarabunPSK" pitchFamily="34" charset="-34"/>
                <a:cs typeface="TH SarabunPSK" pitchFamily="34" charset="-34"/>
              </a:rPr>
              <a:t>ตำบล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กุด</a:t>
            </a:r>
            <a:r>
              <a:rPr lang="th-TH" sz="1600" dirty="0" err="1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ร่วม </a:t>
            </a:r>
            <a:r>
              <a:rPr lang="en-US" sz="1600" dirty="0">
                <a:latin typeface="TH SarabunPSK" pitchFamily="34" charset="-34"/>
                <a:cs typeface="TH SarabunPSK" pitchFamily="34" charset="-34"/>
              </a:rPr>
              <a:t>Big </a:t>
            </a:r>
            <a:r>
              <a:rPr lang="en-US" sz="1600" dirty="0" err="1">
                <a:latin typeface="TH SarabunPSK" pitchFamily="34" charset="-34"/>
                <a:cs typeface="TH SarabunPSK" pitchFamily="34" charset="-34"/>
              </a:rPr>
              <a:t>Clenning</a:t>
            </a:r>
            <a:r>
              <a:rPr lang="en-US" sz="1600" dirty="0">
                <a:latin typeface="TH SarabunPSK" pitchFamily="34" charset="-34"/>
                <a:cs typeface="TH SarabunPSK" pitchFamily="34" charset="-34"/>
              </a:rPr>
              <a:t> day 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ทำความสะอาด ตัดกิ่งไม้ที่ยื่นเข้ามาในถนน ซ่อมแซมไฟฟ้าส่องสว่าง ซ่อมแซมถนนภายในหมู่บ้าน บ้านใหม่นาคลอง หมู่ที่ 17 ตำบลกุด</a:t>
            </a:r>
            <a:r>
              <a:rPr lang="th-TH" sz="1600" dirty="0" err="1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 ตามแผน</a:t>
            </a:r>
            <a:r>
              <a:rPr lang="th-TH" sz="1600" dirty="0" err="1">
                <a:latin typeface="TH SarabunPSK" pitchFamily="34" charset="-34"/>
                <a:cs typeface="TH SarabunPSK" pitchFamily="34" charset="-34"/>
              </a:rPr>
              <a:t>บูรณา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การร่วมกันทำความสะอาด</a:t>
            </a:r>
            <a:r>
              <a:rPr lang="th-TH" sz="1600" dirty="0" smtClean="0">
                <a:latin typeface="TH SarabunPSK" pitchFamily="34" charset="-34"/>
                <a:cs typeface="TH SarabunPSK" pitchFamily="34" charset="-34"/>
              </a:rPr>
              <a:t>หมู่บ้านคณะผู้บริหารพนักงาน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เทศบาล</a:t>
            </a:r>
            <a:r>
              <a:rPr lang="th-TH" sz="1600" dirty="0" err="1">
                <a:latin typeface="TH SarabunPSK" pitchFamily="34" charset="-34"/>
                <a:cs typeface="TH SarabunPSK" pitchFamily="34" charset="-34"/>
              </a:rPr>
              <a:t>ตําบล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กุด</a:t>
            </a:r>
            <a:r>
              <a:rPr lang="th-TH" sz="1600" dirty="0" err="1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ร่วมกับชุมชนและหมู่บ้านในเขตเทศบาล</a:t>
            </a:r>
            <a:r>
              <a:rPr lang="th-TH" sz="1600" dirty="0" err="1">
                <a:latin typeface="TH SarabunPSK" pitchFamily="34" charset="-34"/>
                <a:cs typeface="TH SarabunPSK" pitchFamily="34" charset="-34"/>
              </a:rPr>
              <a:t>ตําบล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กุด</a:t>
            </a:r>
            <a:r>
              <a:rPr lang="th-TH" sz="1600" dirty="0" err="1" smtClean="0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1600" dirty="0" smtClean="0">
                <a:latin typeface="TH SarabunPSK" pitchFamily="34" charset="-34"/>
                <a:cs typeface="TH SarabunPSK" pitchFamily="34" charset="-34"/>
              </a:rPr>
              <a:t>ระหว่าง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วันที่ </a:t>
            </a:r>
            <a:r>
              <a:rPr lang="th-TH" sz="1600" dirty="0" smtClean="0">
                <a:latin typeface="TH SarabunPSK" pitchFamily="34" charset="-34"/>
                <a:cs typeface="TH SarabunPSK" pitchFamily="34" charset="-34"/>
              </a:rPr>
              <a:t>21 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มิถุนายน 2564 ถึง 4 สิงหาคม 2564</a:t>
            </a:r>
          </a:p>
        </p:txBody>
      </p:sp>
      <p:pic>
        <p:nvPicPr>
          <p:cNvPr id="5" name="รูปภาพ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2663" y="-195836"/>
            <a:ext cx="2522375" cy="1681172"/>
          </a:xfrm>
          <a:prstGeom prst="rect">
            <a:avLst/>
          </a:prstGeom>
        </p:spPr>
      </p:pic>
      <p:pic>
        <p:nvPicPr>
          <p:cNvPr id="7" name="Picture 2" descr="D:\งานต่ายกี้2564\งานต่าย\งานแต่งภาพ\สายด่วนนายกปลัด\1234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815" y="36695"/>
            <a:ext cx="1919481" cy="1438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-312249" y="1448312"/>
            <a:ext cx="215284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3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H SarabunPSK" pitchFamily="34" charset="-34"/>
                <a:cs typeface="TH SarabunPSK" pitchFamily="34" charset="-34"/>
              </a:rPr>
              <a:t>นาย</a:t>
            </a:r>
            <a:r>
              <a:rPr lang="th-TH" sz="13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H SarabunPSK" pitchFamily="34" charset="-34"/>
                <a:cs typeface="TH SarabunPSK" pitchFamily="34" charset="-34"/>
              </a:rPr>
              <a:t>อภิชาติ</a:t>
            </a:r>
            <a:r>
              <a:rPr lang="th-TH" sz="13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13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H SarabunPSK" pitchFamily="34" charset="-34"/>
                <a:cs typeface="TH SarabunPSK" pitchFamily="34" charset="-34"/>
              </a:rPr>
              <a:t>เศรษฐมาตย์</a:t>
            </a:r>
            <a:endParaRPr lang="th-TH" sz="13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92D050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TH SarabunPSK" pitchFamily="34" charset="-34"/>
              <a:cs typeface="TH SarabunPSK" pitchFamily="34" charset="-34"/>
            </a:endParaRPr>
          </a:p>
          <a:p>
            <a:pPr algn="ctr"/>
            <a:r>
              <a:rPr lang="th-TH" sz="13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H SarabunPSK" pitchFamily="34" charset="-34"/>
                <a:cs typeface="TH SarabunPSK" pitchFamily="34" charset="-34"/>
              </a:rPr>
              <a:t>ปลัดเทศบาลตำบลกุด</a:t>
            </a:r>
            <a:r>
              <a:rPr lang="th-TH" sz="13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H SarabunPSK" pitchFamily="34" charset="-34"/>
                <a:cs typeface="TH SarabunPSK" pitchFamily="34" charset="-34"/>
              </a:rPr>
              <a:t>ชมภู</a:t>
            </a:r>
            <a:endParaRPr lang="th-TH" sz="13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92D050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3609" y="5703911"/>
            <a:ext cx="6858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วันที่ 9 กรกฎาคม 2564 เวลา 09.00 </a:t>
            </a:r>
            <a:r>
              <a:rPr lang="th-TH" sz="1600" dirty="0" smtClean="0">
                <a:latin typeface="TH SarabunPSK" pitchFamily="34" charset="-34"/>
                <a:cs typeface="TH SarabunPSK" pitchFamily="34" charset="-34"/>
              </a:rPr>
              <a:t>น. นาย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มนตรี ศรีคำภา นายกเทศมนตรีตำบลกุด</a:t>
            </a:r>
            <a:r>
              <a:rPr lang="th-TH" sz="1600" dirty="0" err="1" smtClean="0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1600" dirty="0" smtClean="0">
                <a:latin typeface="TH SarabunPSK" pitchFamily="34" charset="-34"/>
                <a:cs typeface="TH SarabunPSK" pitchFamily="34" charset="-34"/>
              </a:rPr>
              <a:t> พร้อมคณะผู้บริหารฯ</a:t>
            </a:r>
          </a:p>
          <a:p>
            <a:r>
              <a:rPr lang="th-TH" sz="1600" dirty="0" smtClean="0">
                <a:latin typeface="TH SarabunPSK" pitchFamily="34" charset="-34"/>
                <a:cs typeface="TH SarabunPSK" pitchFamily="34" charset="-34"/>
              </a:rPr>
              <a:t>และนาย</a:t>
            </a:r>
            <a:r>
              <a:rPr lang="th-TH" sz="1600" dirty="0" err="1">
                <a:latin typeface="TH SarabunPSK" pitchFamily="34" charset="-34"/>
                <a:cs typeface="TH SarabunPSK" pitchFamily="34" charset="-34"/>
              </a:rPr>
              <a:t>อภิชาติ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1600" dirty="0" err="1">
                <a:latin typeface="TH SarabunPSK" pitchFamily="34" charset="-34"/>
                <a:cs typeface="TH SarabunPSK" pitchFamily="34" charset="-34"/>
              </a:rPr>
              <a:t>เศรษฐมาตย์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 ปลัดเทศบาลตำบลกุด</a:t>
            </a:r>
            <a:r>
              <a:rPr lang="th-TH" sz="1600" dirty="0" err="1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1600" dirty="0" smtClean="0">
                <a:latin typeface="TH SarabunPSK" pitchFamily="34" charset="-34"/>
                <a:cs typeface="TH SarabunPSK" pitchFamily="34" charset="-34"/>
              </a:rPr>
              <a:t>พร้อมเจ้าหน้าที่ 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พนักงาน</a:t>
            </a:r>
            <a:r>
              <a:rPr lang="th-TH" sz="1600" dirty="0" smtClean="0">
                <a:latin typeface="TH SarabunPSK" pitchFamily="34" charset="-34"/>
                <a:cs typeface="TH SarabunPSK" pitchFamily="34" charset="-34"/>
              </a:rPr>
              <a:t>เทศบาลฯ 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ผู้ใหญ่บ้าน </a:t>
            </a:r>
            <a:r>
              <a:rPr lang="th-TH" sz="1600" dirty="0" err="1">
                <a:latin typeface="TH SarabunPSK" pitchFamily="34" charset="-34"/>
                <a:cs typeface="TH SarabunPSK" pitchFamily="34" charset="-34"/>
              </a:rPr>
              <a:t>อส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ม. สมาชิกสภาเทศบาลตำบลกุด</a:t>
            </a:r>
            <a:r>
              <a:rPr lang="th-TH" sz="1600" dirty="0" err="1" smtClean="0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1600" dirty="0" smtClean="0">
                <a:latin typeface="TH SarabunPSK" pitchFamily="34" charset="-34"/>
                <a:cs typeface="TH SarabunPSK" pitchFamily="34" charset="-34"/>
              </a:rPr>
              <a:t> ร่วม </a:t>
            </a:r>
            <a:r>
              <a:rPr lang="en-US" sz="1600" dirty="0">
                <a:latin typeface="TH SarabunPSK" pitchFamily="34" charset="-34"/>
                <a:cs typeface="TH SarabunPSK" pitchFamily="34" charset="-34"/>
              </a:rPr>
              <a:t>Big </a:t>
            </a:r>
            <a:r>
              <a:rPr lang="en-US" sz="1600" dirty="0" err="1">
                <a:latin typeface="TH SarabunPSK" pitchFamily="34" charset="-34"/>
                <a:cs typeface="TH SarabunPSK" pitchFamily="34" charset="-34"/>
              </a:rPr>
              <a:t>Clenning</a:t>
            </a:r>
            <a:r>
              <a:rPr lang="en-US" sz="1600" dirty="0">
                <a:latin typeface="TH SarabunPSK" pitchFamily="34" charset="-34"/>
                <a:cs typeface="TH SarabunPSK" pitchFamily="34" charset="-34"/>
              </a:rPr>
              <a:t> day 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ทำความสะอาด ตัดกิ่งไม้ที่ยื่นเข้ามาในถนน ซ่อมแซมไฟฟ้าส่องสว่าง ซ่อมแซมถนนภายในหมู่บ้าน และออกรับฟังคำคิดเห็นของประชาชน </a:t>
            </a:r>
            <a:r>
              <a:rPr lang="th-TH" sz="1600" dirty="0" smtClean="0">
                <a:latin typeface="TH SarabunPSK" pitchFamily="34" charset="-34"/>
                <a:cs typeface="TH SarabunPSK" pitchFamily="34" charset="-34"/>
              </a:rPr>
              <a:t>บ้าน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คำเม็ก หมู่ที่ 2 ตำบลกุด</a:t>
            </a:r>
            <a:r>
              <a:rPr lang="th-TH" sz="1600" dirty="0" err="1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 ตามแผน</a:t>
            </a:r>
            <a:r>
              <a:rPr lang="th-TH" sz="1600" dirty="0" err="1">
                <a:latin typeface="TH SarabunPSK" pitchFamily="34" charset="-34"/>
                <a:cs typeface="TH SarabunPSK" pitchFamily="34" charset="-34"/>
              </a:rPr>
              <a:t>บูรณา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การร่วมกันทำความสะอาดหมู่บ้าน คณะผู้บริหาร พนักงานเทศบาล</a:t>
            </a:r>
            <a:r>
              <a:rPr lang="th-TH" sz="1600" dirty="0" err="1">
                <a:latin typeface="TH SarabunPSK" pitchFamily="34" charset="-34"/>
                <a:cs typeface="TH SarabunPSK" pitchFamily="34" charset="-34"/>
              </a:rPr>
              <a:t>ตําบล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กุด</a:t>
            </a:r>
            <a:r>
              <a:rPr lang="th-TH" sz="1600" dirty="0" err="1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ร่วมกับชุมชนและหมู่บ้านในเขตเทศบาล</a:t>
            </a:r>
            <a:r>
              <a:rPr lang="th-TH" sz="1600" dirty="0" err="1">
                <a:latin typeface="TH SarabunPSK" pitchFamily="34" charset="-34"/>
                <a:cs typeface="TH SarabunPSK" pitchFamily="34" charset="-34"/>
              </a:rPr>
              <a:t>ตําบล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กุด</a:t>
            </a:r>
            <a:r>
              <a:rPr lang="th-TH" sz="1600" dirty="0" err="1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ระหว่างวันที่ 21 มิถุนายน 2564 ถึง 4 สิงหาคม 2564</a:t>
            </a:r>
          </a:p>
        </p:txBody>
      </p:sp>
      <p:pic>
        <p:nvPicPr>
          <p:cNvPr id="3" name="รูปภาพ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738" y="3228855"/>
            <a:ext cx="1896022" cy="1121208"/>
          </a:xfrm>
          <a:prstGeom prst="rect">
            <a:avLst/>
          </a:prstGeom>
        </p:spPr>
      </p:pic>
      <p:pic>
        <p:nvPicPr>
          <p:cNvPr id="4" name="รูปภาพ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3867" y="3228854"/>
            <a:ext cx="2116486" cy="1121209"/>
          </a:xfrm>
          <a:prstGeom prst="rect">
            <a:avLst/>
          </a:prstGeom>
        </p:spPr>
      </p:pic>
      <p:pic>
        <p:nvPicPr>
          <p:cNvPr id="8" name="รูปภาพ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781" y="3228855"/>
            <a:ext cx="2117572" cy="1121209"/>
          </a:xfrm>
          <a:prstGeom prst="rect">
            <a:avLst/>
          </a:prstGeom>
        </p:spPr>
      </p:pic>
      <p:pic>
        <p:nvPicPr>
          <p:cNvPr id="17" name="รูปภาพ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738" y="4427984"/>
            <a:ext cx="1901978" cy="1248863"/>
          </a:xfrm>
          <a:prstGeom prst="rect">
            <a:avLst/>
          </a:prstGeom>
        </p:spPr>
      </p:pic>
      <p:pic>
        <p:nvPicPr>
          <p:cNvPr id="18" name="รูปภาพ 1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3624" y="4427983"/>
            <a:ext cx="2116729" cy="1248863"/>
          </a:xfrm>
          <a:prstGeom prst="rect">
            <a:avLst/>
          </a:prstGeom>
        </p:spPr>
      </p:pic>
      <p:pic>
        <p:nvPicPr>
          <p:cNvPr id="19" name="รูปภาพ 1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781" y="4427984"/>
            <a:ext cx="2100080" cy="1248863"/>
          </a:xfrm>
          <a:prstGeom prst="rect">
            <a:avLst/>
          </a:prstGeom>
        </p:spPr>
      </p:pic>
      <p:pic>
        <p:nvPicPr>
          <p:cNvPr id="20" name="รูปภาพ 1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33" y="7293788"/>
            <a:ext cx="2088232" cy="1742708"/>
          </a:xfrm>
          <a:prstGeom prst="rect">
            <a:avLst/>
          </a:prstGeom>
        </p:spPr>
      </p:pic>
      <p:pic>
        <p:nvPicPr>
          <p:cNvPr id="21" name="รูปภาพ 2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6872" y="7293019"/>
            <a:ext cx="2050477" cy="1743477"/>
          </a:xfrm>
          <a:prstGeom prst="rect">
            <a:avLst/>
          </a:prstGeom>
        </p:spPr>
      </p:pic>
      <p:pic>
        <p:nvPicPr>
          <p:cNvPr id="24" name="รูปภาพ 2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2844" y="7293018"/>
            <a:ext cx="2328523" cy="1743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484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1731" y="-289062"/>
            <a:ext cx="1369777" cy="1835785"/>
          </a:xfrm>
          <a:prstGeom prst="rect">
            <a:avLst/>
          </a:prstGeom>
        </p:spPr>
      </p:pic>
      <p:pic>
        <p:nvPicPr>
          <p:cNvPr id="15" name="รูปภาพ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262" y="-85927"/>
            <a:ext cx="2159347" cy="1617261"/>
          </a:xfrm>
          <a:prstGeom prst="rect">
            <a:avLst/>
          </a:prstGeom>
        </p:spPr>
      </p:pic>
      <p:sp>
        <p:nvSpPr>
          <p:cNvPr id="6" name="สี่เหลี่ยมผืนผ้า 5"/>
          <p:cNvSpPr/>
          <p:nvPr/>
        </p:nvSpPr>
        <p:spPr>
          <a:xfrm>
            <a:off x="-18392" y="3000"/>
            <a:ext cx="6876392" cy="1528334"/>
          </a:xfrm>
          <a:prstGeom prst="rect">
            <a:avLst/>
          </a:prstGeom>
          <a:gradFill>
            <a:gsLst>
              <a:gs pos="0">
                <a:srgbClr val="FFCCFF">
                  <a:alpha val="78000"/>
                  <a:lumMod val="98000"/>
                  <a:lumOff val="2000"/>
                </a:srgbClr>
              </a:gs>
              <a:gs pos="50000">
                <a:schemeClr val="accent1">
                  <a:tint val="44500"/>
                  <a:satMod val="160000"/>
                  <a:alpha val="79000"/>
                </a:schemeClr>
              </a:gs>
              <a:gs pos="100000">
                <a:schemeClr val="accent1">
                  <a:tint val="23500"/>
                  <a:satMod val="160000"/>
                  <a:alpha val="9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1" name="สี่เหลี่ยมผืนผ้า 10"/>
          <p:cNvSpPr/>
          <p:nvPr/>
        </p:nvSpPr>
        <p:spPr>
          <a:xfrm>
            <a:off x="0" y="1477938"/>
            <a:ext cx="6858000" cy="432048"/>
          </a:xfrm>
          <a:prstGeom prst="rect">
            <a:avLst/>
          </a:prstGeom>
          <a:solidFill>
            <a:srgbClr val="FF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0" name="TextBox 9"/>
          <p:cNvSpPr txBox="1"/>
          <p:nvPr/>
        </p:nvSpPr>
        <p:spPr>
          <a:xfrm>
            <a:off x="4949274" y="1447740"/>
            <a:ext cx="215284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3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H SarabunPSK" pitchFamily="34" charset="-34"/>
                <a:cs typeface="TH SarabunPSK" pitchFamily="34" charset="-34"/>
              </a:rPr>
              <a:t>นายมนตรี ศรีคำภา</a:t>
            </a:r>
          </a:p>
          <a:p>
            <a:pPr algn="ctr"/>
            <a:r>
              <a:rPr lang="th-TH" sz="13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H SarabunPSK" pitchFamily="34" charset="-34"/>
                <a:cs typeface="TH SarabunPSK" pitchFamily="34" charset="-34"/>
              </a:rPr>
              <a:t>นายกเทศมนตรีตำบลกุด</a:t>
            </a:r>
            <a:r>
              <a:rPr lang="th-TH" sz="13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H SarabunPSK" pitchFamily="34" charset="-34"/>
                <a:cs typeface="TH SarabunPSK" pitchFamily="34" charset="-34"/>
              </a:rPr>
              <a:t>ชมภู</a:t>
            </a:r>
            <a:endParaRPr lang="th-TH" sz="13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92D050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965101" y="761893"/>
            <a:ext cx="43679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4400" b="1" dirty="0" smtClean="0">
                <a:ln w="10541" cmpd="sng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eddy" pitchFamily="2" charset="0"/>
                <a:cs typeface="teddy" pitchFamily="2" charset="0"/>
              </a:rPr>
              <a:t>เทศบาลตำบลกุด</a:t>
            </a:r>
            <a:r>
              <a:rPr lang="th-TH" sz="4400" b="1" dirty="0" err="1" smtClean="0">
                <a:ln w="10541" cmpd="sng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eddy" pitchFamily="2" charset="0"/>
                <a:cs typeface="teddy" pitchFamily="2" charset="0"/>
              </a:rPr>
              <a:t>ชมภู</a:t>
            </a:r>
            <a:endParaRPr lang="th-TH" sz="4400" b="1" dirty="0">
              <a:ln w="10541" cmpd="sng">
                <a:solidFill>
                  <a:schemeClr val="bg1"/>
                </a:solidFill>
                <a:prstDash val="solid"/>
              </a:ln>
              <a:solidFill>
                <a:srgbClr val="0000FF"/>
              </a:solidFill>
              <a:effectLst>
                <a:glow rad="63500">
                  <a:schemeClr val="accent5">
                    <a:satMod val="175000"/>
                    <a:alpha val="40000"/>
                  </a:schemeClr>
                </a:glow>
              </a:effectLst>
              <a:latin typeface="teddy" pitchFamily="2" charset="0"/>
              <a:cs typeface="teddy" pitchFamily="2" charset="0"/>
            </a:endParaRPr>
          </a:p>
        </p:txBody>
      </p:sp>
      <p:pic>
        <p:nvPicPr>
          <p:cNvPr id="1026" name="Picture 2" descr="D:\Back up 06.03.2562\งานต่าย\1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7485" y="90890"/>
            <a:ext cx="825178" cy="825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1748905" y="1494478"/>
            <a:ext cx="41044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000" b="1" dirty="0" smtClean="0">
                <a:ln w="10541" cmpd="sng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latin typeface="teddy" pitchFamily="2" charset="0"/>
                <a:cs typeface="teddy" pitchFamily="2" charset="0"/>
              </a:rPr>
              <a:t>ปี</a:t>
            </a:r>
            <a:r>
              <a:rPr lang="th-TH" sz="2000" b="1" dirty="0">
                <a:ln w="10541" cmpd="sng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latin typeface="teddy" pitchFamily="2" charset="0"/>
                <a:cs typeface="teddy" pitchFamily="2" charset="0"/>
              </a:rPr>
              <a:t>ที่ </a:t>
            </a:r>
            <a:r>
              <a:rPr lang="th-TH" sz="2000" b="1" dirty="0" smtClean="0">
                <a:ln w="10541" cmpd="sng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latin typeface="teddy" pitchFamily="2" charset="0"/>
                <a:cs typeface="teddy" pitchFamily="2" charset="0"/>
              </a:rPr>
              <a:t>15 </a:t>
            </a:r>
            <a:r>
              <a:rPr lang="th-TH" sz="2000" b="1" dirty="0">
                <a:ln w="10541" cmpd="sng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latin typeface="teddy" pitchFamily="2" charset="0"/>
                <a:cs typeface="teddy" pitchFamily="2" charset="0"/>
              </a:rPr>
              <a:t>ฉบับที่ </a:t>
            </a:r>
            <a:r>
              <a:rPr lang="th-TH" sz="2000" b="1" dirty="0" smtClean="0">
                <a:ln w="10541" cmpd="sng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latin typeface="teddy" pitchFamily="2" charset="0"/>
                <a:cs typeface="teddy" pitchFamily="2" charset="0"/>
              </a:rPr>
              <a:t>7/2564 </a:t>
            </a:r>
            <a:r>
              <a:rPr lang="th-TH" sz="2000" b="1" dirty="0">
                <a:ln w="10541" cmpd="sng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latin typeface="teddy" pitchFamily="2" charset="0"/>
                <a:cs typeface="teddy" pitchFamily="2" charset="0"/>
              </a:rPr>
              <a:t>เดือน </a:t>
            </a:r>
            <a:r>
              <a:rPr lang="th-TH" sz="2000" b="1" dirty="0" smtClean="0">
                <a:ln w="10541" cmpd="sng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latin typeface="teddy" pitchFamily="2" charset="0"/>
                <a:cs typeface="teddy" pitchFamily="2" charset="0"/>
              </a:rPr>
              <a:t>กรกฎาคม</a:t>
            </a:r>
            <a:endParaRPr lang="th-TH" sz="2000" b="1" dirty="0">
              <a:ln w="10541" cmpd="sng">
                <a:solidFill>
                  <a:schemeClr val="bg1"/>
                </a:solidFill>
                <a:prstDash val="solid"/>
              </a:ln>
              <a:solidFill>
                <a:srgbClr val="00B050"/>
              </a:solidFill>
              <a:latin typeface="teddy" pitchFamily="2" charset="0"/>
              <a:cs typeface="teddy" pitchFamily="2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087941" y="-161606"/>
            <a:ext cx="295232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9600" dirty="0" smtClean="0">
                <a:solidFill>
                  <a:srgbClr val="D60093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eddy" pitchFamily="2" charset="0"/>
                <a:cs typeface="teddy" pitchFamily="2" charset="0"/>
              </a:rPr>
              <a:t>จ</a:t>
            </a:r>
            <a:r>
              <a:rPr lang="th-TH" sz="5400" dirty="0" smtClean="0">
                <a:solidFill>
                  <a:srgbClr val="D60093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eddy" pitchFamily="2" charset="0"/>
                <a:cs typeface="teddy" pitchFamily="2" charset="0"/>
              </a:rPr>
              <a:t>ดหมายข่าว</a:t>
            </a:r>
            <a:endParaRPr lang="th-TH" sz="5400" dirty="0">
              <a:solidFill>
                <a:srgbClr val="D60093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teddy" pitchFamily="2" charset="0"/>
              <a:cs typeface="teddy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0" y="1882718"/>
            <a:ext cx="6858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วันที่ 11 กรกฎาคม พ.ศ. 2564 เวลา 11.00 </a:t>
            </a:r>
            <a:r>
              <a:rPr lang="th-TH" sz="1600" dirty="0" smtClean="0">
                <a:latin typeface="TH SarabunPSK" pitchFamily="34" charset="-34"/>
                <a:cs typeface="TH SarabunPSK" pitchFamily="34" charset="-34"/>
              </a:rPr>
              <a:t>น. นาย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มนตรี ศรีคำภา นายกเทศมนตรีตำบลกุด</a:t>
            </a:r>
            <a:r>
              <a:rPr lang="th-TH" sz="1600" dirty="0" err="1" smtClean="0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1600" dirty="0" smtClean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พร้อมคณะ</a:t>
            </a:r>
            <a:r>
              <a:rPr lang="th-TH" sz="1600" dirty="0" smtClean="0">
                <a:latin typeface="TH SarabunPSK" pitchFamily="34" charset="-34"/>
                <a:cs typeface="TH SarabunPSK" pitchFamily="34" charset="-34"/>
              </a:rPr>
              <a:t>ผู้บริหารฯ</a:t>
            </a:r>
          </a:p>
          <a:p>
            <a:pPr algn="thaiDist"/>
            <a:r>
              <a:rPr lang="th-TH" sz="1600" dirty="0" smtClean="0">
                <a:latin typeface="TH SarabunPSK" pitchFamily="34" charset="-34"/>
                <a:cs typeface="TH SarabunPSK" pitchFamily="34" charset="-34"/>
              </a:rPr>
              <a:t>นาย</a:t>
            </a:r>
            <a:r>
              <a:rPr lang="th-TH" sz="1600" dirty="0" err="1">
                <a:latin typeface="TH SarabunPSK" pitchFamily="34" charset="-34"/>
                <a:cs typeface="TH SarabunPSK" pitchFamily="34" charset="-34"/>
              </a:rPr>
              <a:t>อภิชาติ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1600" dirty="0" err="1">
                <a:latin typeface="TH SarabunPSK" pitchFamily="34" charset="-34"/>
                <a:cs typeface="TH SarabunPSK" pitchFamily="34" charset="-34"/>
              </a:rPr>
              <a:t>เศรษฐมาตย์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 ปลัดเทศบาลตำบลกุด</a:t>
            </a:r>
            <a:r>
              <a:rPr lang="th-TH" sz="1600" dirty="0" err="1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1600" dirty="0" smtClean="0">
                <a:latin typeface="TH SarabunPSK" pitchFamily="34" charset="-34"/>
                <a:cs typeface="TH SarabunPSK" pitchFamily="34" charset="-34"/>
              </a:rPr>
              <a:t>เจ้าหน้าที่ 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พนักงานเทศบาลตำบลกุด</a:t>
            </a:r>
            <a:r>
              <a:rPr lang="th-TH" sz="1600" dirty="0" err="1" smtClean="0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1600" dirty="0" smtClean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สมาชิกสภาเทศบาล</a:t>
            </a:r>
            <a:r>
              <a:rPr lang="th-TH" sz="1600" dirty="0" smtClean="0">
                <a:latin typeface="TH SarabunPSK" pitchFamily="34" charset="-34"/>
                <a:cs typeface="TH SarabunPSK" pitchFamily="34" charset="-34"/>
              </a:rPr>
              <a:t>ตำบล</a:t>
            </a:r>
          </a:p>
          <a:p>
            <a:pPr algn="thaiDist"/>
            <a:r>
              <a:rPr lang="th-TH" sz="1600" dirty="0" smtClean="0">
                <a:latin typeface="TH SarabunPSK" pitchFamily="34" charset="-34"/>
                <a:cs typeface="TH SarabunPSK" pitchFamily="34" charset="-34"/>
              </a:rPr>
              <a:t>กุด</a:t>
            </a:r>
            <a:r>
              <a:rPr lang="th-TH" sz="1600" dirty="0" err="1" smtClean="0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1600" dirty="0" smtClean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งานสาธารณสุข 1669 มอบน้ำ</a:t>
            </a:r>
            <a:r>
              <a:rPr lang="th-TH" sz="1600" dirty="0" smtClean="0">
                <a:latin typeface="TH SarabunPSK" pitchFamily="34" charset="-34"/>
                <a:cs typeface="TH SarabunPSK" pitchFamily="34" charset="-34"/>
              </a:rPr>
              <a:t>ดื่ม อาหารแห้ง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และเจ</a:t>
            </a:r>
            <a:r>
              <a:rPr lang="th-TH" sz="1600" dirty="0" err="1">
                <a:latin typeface="TH SarabunPSK" pitchFamily="34" charset="-34"/>
                <a:cs typeface="TH SarabunPSK" pitchFamily="34" charset="-34"/>
              </a:rPr>
              <a:t>ลล้าง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มือให้กับผู้กักตัวบ้านห้วยไผ่ ๒๓ คน ผ่านท่านผู้ใหญ่บ้าน</a:t>
            </a:r>
            <a:r>
              <a:rPr lang="th-TH" sz="1600" dirty="0" err="1">
                <a:latin typeface="TH SarabunPSK" pitchFamily="34" charset="-34"/>
                <a:cs typeface="TH SarabunPSK" pitchFamily="34" charset="-34"/>
              </a:rPr>
              <a:t>และอสม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.ที่ศาลากลางบ้านห้วยไผ่ ม. 12 อำเภอ</a:t>
            </a:r>
            <a:r>
              <a:rPr lang="th-TH" sz="1600" dirty="0" err="1">
                <a:latin typeface="TH SarabunPSK" pitchFamily="34" charset="-34"/>
                <a:cs typeface="TH SarabunPSK" pitchFamily="34" charset="-34"/>
              </a:rPr>
              <a:t>พิบูลมัง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สาหาร จังหวัดอุบลราชธานี</a:t>
            </a:r>
          </a:p>
        </p:txBody>
      </p:sp>
      <p:pic>
        <p:nvPicPr>
          <p:cNvPr id="5" name="รูปภาพ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2663" y="-195836"/>
            <a:ext cx="2522375" cy="1681172"/>
          </a:xfrm>
          <a:prstGeom prst="rect">
            <a:avLst/>
          </a:prstGeom>
        </p:spPr>
      </p:pic>
      <p:pic>
        <p:nvPicPr>
          <p:cNvPr id="7" name="Picture 2" descr="D:\งานต่ายกี้2564\งานต่าย\งานแต่งภาพ\สายด่วนนายกปลัด\1234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815" y="36695"/>
            <a:ext cx="1919481" cy="1438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-312249" y="1448312"/>
            <a:ext cx="215284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3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H SarabunPSK" pitchFamily="34" charset="-34"/>
                <a:cs typeface="TH SarabunPSK" pitchFamily="34" charset="-34"/>
              </a:rPr>
              <a:t>นาย</a:t>
            </a:r>
            <a:r>
              <a:rPr lang="th-TH" sz="13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H SarabunPSK" pitchFamily="34" charset="-34"/>
                <a:cs typeface="TH SarabunPSK" pitchFamily="34" charset="-34"/>
              </a:rPr>
              <a:t>อภิชาติ</a:t>
            </a:r>
            <a:r>
              <a:rPr lang="th-TH" sz="13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13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H SarabunPSK" pitchFamily="34" charset="-34"/>
                <a:cs typeface="TH SarabunPSK" pitchFamily="34" charset="-34"/>
              </a:rPr>
              <a:t>เศรษฐมาตย์</a:t>
            </a:r>
            <a:endParaRPr lang="th-TH" sz="13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92D050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TH SarabunPSK" pitchFamily="34" charset="-34"/>
              <a:cs typeface="TH SarabunPSK" pitchFamily="34" charset="-34"/>
            </a:endParaRPr>
          </a:p>
          <a:p>
            <a:pPr algn="ctr"/>
            <a:r>
              <a:rPr lang="th-TH" sz="13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H SarabunPSK" pitchFamily="34" charset="-34"/>
                <a:cs typeface="TH SarabunPSK" pitchFamily="34" charset="-34"/>
              </a:rPr>
              <a:t>ปลัดเทศบาลตำบลกุด</a:t>
            </a:r>
            <a:r>
              <a:rPr lang="th-TH" sz="13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H SarabunPSK" pitchFamily="34" charset="-34"/>
                <a:cs typeface="TH SarabunPSK" pitchFamily="34" charset="-34"/>
              </a:rPr>
              <a:t>ชมภู</a:t>
            </a:r>
            <a:endParaRPr lang="th-TH" sz="13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92D050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692" y="4562475"/>
            <a:ext cx="6858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วันที่ 12 กรกฎาคม 2564 เวลา 09.00 </a:t>
            </a:r>
            <a:r>
              <a:rPr lang="th-TH" sz="1600" dirty="0" smtClean="0">
                <a:latin typeface="TH SarabunPSK" pitchFamily="34" charset="-34"/>
                <a:cs typeface="TH SarabunPSK" pitchFamily="34" charset="-34"/>
              </a:rPr>
              <a:t>น. นาย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มนตรี ศรีคำภา นายกเทศมนตรีตำบลกุด</a:t>
            </a:r>
            <a:r>
              <a:rPr lang="th-TH" sz="1600" dirty="0" err="1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และ นาย</a:t>
            </a:r>
            <a:r>
              <a:rPr lang="th-TH" sz="1600" dirty="0" err="1">
                <a:latin typeface="TH SarabunPSK" pitchFamily="34" charset="-34"/>
                <a:cs typeface="TH SarabunPSK" pitchFamily="34" charset="-34"/>
              </a:rPr>
              <a:t>อภิชาติ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1600" dirty="0" err="1">
                <a:latin typeface="TH SarabunPSK" pitchFamily="34" charset="-34"/>
                <a:cs typeface="TH SarabunPSK" pitchFamily="34" charset="-34"/>
              </a:rPr>
              <a:t>เศรษฐมาตย์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 ปลัดเทศบาลตำบลกุด</a:t>
            </a:r>
            <a:r>
              <a:rPr lang="th-TH" sz="1600" dirty="0" err="1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1600" dirty="0" smtClean="0">
                <a:latin typeface="TH SarabunPSK" pitchFamily="34" charset="-34"/>
                <a:cs typeface="TH SarabunPSK" pitchFamily="34" charset="-34"/>
              </a:rPr>
              <a:t>พร้อมคณะผู้บริหารฯ 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เจ้าหน้าที่ พนักงานเทศบาลตำบลกุด</a:t>
            </a:r>
            <a:r>
              <a:rPr lang="th-TH" sz="1600" dirty="0" err="1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 ผู้ใหญ่บ้าน </a:t>
            </a:r>
            <a:r>
              <a:rPr lang="th-TH" sz="1600" dirty="0" err="1">
                <a:latin typeface="TH SarabunPSK" pitchFamily="34" charset="-34"/>
                <a:cs typeface="TH SarabunPSK" pitchFamily="34" charset="-34"/>
              </a:rPr>
              <a:t>อส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ม. สมาชิกสภาเทศบาลตำบลกุด</a:t>
            </a:r>
            <a:r>
              <a:rPr lang="th-TH" sz="1600" dirty="0" err="1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ร่วม </a:t>
            </a:r>
            <a:r>
              <a:rPr lang="en-US" sz="1600" dirty="0">
                <a:latin typeface="TH SarabunPSK" pitchFamily="34" charset="-34"/>
                <a:cs typeface="TH SarabunPSK" pitchFamily="34" charset="-34"/>
              </a:rPr>
              <a:t>Big </a:t>
            </a:r>
            <a:r>
              <a:rPr lang="en-US" sz="1600" dirty="0" err="1">
                <a:latin typeface="TH SarabunPSK" pitchFamily="34" charset="-34"/>
                <a:cs typeface="TH SarabunPSK" pitchFamily="34" charset="-34"/>
              </a:rPr>
              <a:t>Clenning</a:t>
            </a:r>
            <a:r>
              <a:rPr lang="en-US" sz="1600" dirty="0">
                <a:latin typeface="TH SarabunPSK" pitchFamily="34" charset="-34"/>
                <a:cs typeface="TH SarabunPSK" pitchFamily="34" charset="-34"/>
              </a:rPr>
              <a:t> day 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ทำความสะอาด ตัดกิ่งไม้ที่ยื่นเข้ามาในถนน ซ่อมแซมไฟฟ้าส่องสว่าง ซ่อมแซมถนนภายในหมู่บ้าน และออกรับฟังคำคิดเห็นของประชาชน </a:t>
            </a:r>
            <a:r>
              <a:rPr lang="th-TH" sz="1600" dirty="0" smtClean="0">
                <a:latin typeface="TH SarabunPSK" pitchFamily="34" charset="-34"/>
                <a:cs typeface="TH SarabunPSK" pitchFamily="34" charset="-34"/>
              </a:rPr>
              <a:t>บ้าน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ห้วยไผ่ หมู่ที่ 12 ตำบลกุด</a:t>
            </a:r>
            <a:r>
              <a:rPr lang="th-TH" sz="1600" dirty="0" err="1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 ตามแผน</a:t>
            </a:r>
            <a:r>
              <a:rPr lang="th-TH" sz="1600" dirty="0" err="1">
                <a:latin typeface="TH SarabunPSK" pitchFamily="34" charset="-34"/>
                <a:cs typeface="TH SarabunPSK" pitchFamily="34" charset="-34"/>
              </a:rPr>
              <a:t>บูรณา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การร่วมกันทำความสะอาดหมู่บ้าน คณะผู้บริหาร พนักงานเทศบาล</a:t>
            </a:r>
            <a:r>
              <a:rPr lang="th-TH" sz="1600" dirty="0" err="1">
                <a:latin typeface="TH SarabunPSK" pitchFamily="34" charset="-34"/>
                <a:cs typeface="TH SarabunPSK" pitchFamily="34" charset="-34"/>
              </a:rPr>
              <a:t>ตําบล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กุด</a:t>
            </a:r>
            <a:r>
              <a:rPr lang="th-TH" sz="1600" dirty="0" err="1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ร่วมกับชุมชนและหมู่บ้านในเขตเทศบาล</a:t>
            </a:r>
            <a:r>
              <a:rPr lang="th-TH" sz="1600" dirty="0" err="1">
                <a:latin typeface="TH SarabunPSK" pitchFamily="34" charset="-34"/>
                <a:cs typeface="TH SarabunPSK" pitchFamily="34" charset="-34"/>
              </a:rPr>
              <a:t>ตําบล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กุด</a:t>
            </a:r>
            <a:r>
              <a:rPr lang="th-TH" sz="1600" dirty="0" err="1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ระหว่างวันที่ 21 มิถุนายน 2564 ถึง 4 สิงหาคม 2564</a:t>
            </a:r>
          </a:p>
        </p:txBody>
      </p:sp>
      <p:pic>
        <p:nvPicPr>
          <p:cNvPr id="9" name="รูปภาพ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336" y="2970204"/>
            <a:ext cx="2360560" cy="1601796"/>
          </a:xfrm>
          <a:prstGeom prst="rect">
            <a:avLst/>
          </a:prstGeom>
        </p:spPr>
      </p:pic>
      <p:pic>
        <p:nvPicPr>
          <p:cNvPr id="13" name="รูปภาพ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4904" y="2970204"/>
            <a:ext cx="2085751" cy="1601796"/>
          </a:xfrm>
          <a:prstGeom prst="rect">
            <a:avLst/>
          </a:prstGeom>
        </p:spPr>
      </p:pic>
      <p:pic>
        <p:nvPicPr>
          <p:cNvPr id="27" name="รูปภาพ 2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5144" y="2970204"/>
            <a:ext cx="1955675" cy="1601796"/>
          </a:xfrm>
          <a:prstGeom prst="rect">
            <a:avLst/>
          </a:prstGeom>
        </p:spPr>
      </p:pic>
      <p:pic>
        <p:nvPicPr>
          <p:cNvPr id="3" name="รูปภาพ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360" y="6132136"/>
            <a:ext cx="1993495" cy="1393864"/>
          </a:xfrm>
          <a:prstGeom prst="rect">
            <a:avLst/>
          </a:prstGeom>
        </p:spPr>
      </p:pic>
      <p:pic>
        <p:nvPicPr>
          <p:cNvPr id="4" name="รูปภาพ 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7630" y="6132136"/>
            <a:ext cx="1993457" cy="1393864"/>
          </a:xfrm>
          <a:prstGeom prst="rect">
            <a:avLst/>
          </a:prstGeom>
        </p:spPr>
      </p:pic>
      <p:pic>
        <p:nvPicPr>
          <p:cNvPr id="8" name="รูปภาพ 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0074" y="6132136"/>
            <a:ext cx="2370745" cy="1393864"/>
          </a:xfrm>
          <a:prstGeom prst="rect">
            <a:avLst/>
          </a:prstGeom>
        </p:spPr>
      </p:pic>
      <p:pic>
        <p:nvPicPr>
          <p:cNvPr id="17" name="รูปภาพ 1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359" y="7596336"/>
            <a:ext cx="1993495" cy="1440160"/>
          </a:xfrm>
          <a:prstGeom prst="rect">
            <a:avLst/>
          </a:prstGeom>
        </p:spPr>
      </p:pic>
      <p:pic>
        <p:nvPicPr>
          <p:cNvPr id="19" name="รูปภาพ 1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7629" y="7596336"/>
            <a:ext cx="1993457" cy="1440160"/>
          </a:xfrm>
          <a:prstGeom prst="rect">
            <a:avLst/>
          </a:prstGeom>
        </p:spPr>
      </p:pic>
      <p:pic>
        <p:nvPicPr>
          <p:cNvPr id="20" name="รูปภาพ 19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0073" y="7596336"/>
            <a:ext cx="2370745" cy="1440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1415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1731" y="-289062"/>
            <a:ext cx="1369777" cy="1835785"/>
          </a:xfrm>
          <a:prstGeom prst="rect">
            <a:avLst/>
          </a:prstGeom>
        </p:spPr>
      </p:pic>
      <p:pic>
        <p:nvPicPr>
          <p:cNvPr id="15" name="รูปภาพ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262" y="-85927"/>
            <a:ext cx="2159347" cy="1617261"/>
          </a:xfrm>
          <a:prstGeom prst="rect">
            <a:avLst/>
          </a:prstGeom>
        </p:spPr>
      </p:pic>
      <p:sp>
        <p:nvSpPr>
          <p:cNvPr id="6" name="สี่เหลี่ยมผืนผ้า 5"/>
          <p:cNvSpPr/>
          <p:nvPr/>
        </p:nvSpPr>
        <p:spPr>
          <a:xfrm>
            <a:off x="-18392" y="3000"/>
            <a:ext cx="6876392" cy="1528334"/>
          </a:xfrm>
          <a:prstGeom prst="rect">
            <a:avLst/>
          </a:prstGeom>
          <a:gradFill>
            <a:gsLst>
              <a:gs pos="0">
                <a:srgbClr val="FFCCFF">
                  <a:alpha val="78000"/>
                  <a:lumMod val="98000"/>
                  <a:lumOff val="2000"/>
                </a:srgbClr>
              </a:gs>
              <a:gs pos="50000">
                <a:schemeClr val="accent1">
                  <a:tint val="44500"/>
                  <a:satMod val="160000"/>
                  <a:alpha val="79000"/>
                </a:schemeClr>
              </a:gs>
              <a:gs pos="100000">
                <a:schemeClr val="accent1">
                  <a:tint val="23500"/>
                  <a:satMod val="160000"/>
                  <a:alpha val="9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1" name="สี่เหลี่ยมผืนผ้า 10"/>
          <p:cNvSpPr/>
          <p:nvPr/>
        </p:nvSpPr>
        <p:spPr>
          <a:xfrm>
            <a:off x="0" y="1477938"/>
            <a:ext cx="6858000" cy="432048"/>
          </a:xfrm>
          <a:prstGeom prst="rect">
            <a:avLst/>
          </a:prstGeom>
          <a:solidFill>
            <a:srgbClr val="FF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0" name="TextBox 9"/>
          <p:cNvSpPr txBox="1"/>
          <p:nvPr/>
        </p:nvSpPr>
        <p:spPr>
          <a:xfrm>
            <a:off x="4949274" y="1447740"/>
            <a:ext cx="215284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3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H SarabunPSK" pitchFamily="34" charset="-34"/>
                <a:cs typeface="TH SarabunPSK" pitchFamily="34" charset="-34"/>
              </a:rPr>
              <a:t>นายมนตรี ศรีคำภา</a:t>
            </a:r>
          </a:p>
          <a:p>
            <a:pPr algn="ctr"/>
            <a:r>
              <a:rPr lang="th-TH" sz="13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H SarabunPSK" pitchFamily="34" charset="-34"/>
                <a:cs typeface="TH SarabunPSK" pitchFamily="34" charset="-34"/>
              </a:rPr>
              <a:t>นายกเทศมนตรีตำบลกุด</a:t>
            </a:r>
            <a:r>
              <a:rPr lang="th-TH" sz="13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H SarabunPSK" pitchFamily="34" charset="-34"/>
                <a:cs typeface="TH SarabunPSK" pitchFamily="34" charset="-34"/>
              </a:rPr>
              <a:t>ชมภู</a:t>
            </a:r>
            <a:endParaRPr lang="th-TH" sz="13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92D050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965101" y="761893"/>
            <a:ext cx="43679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4400" b="1" dirty="0" smtClean="0">
                <a:ln w="10541" cmpd="sng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eddy" pitchFamily="2" charset="0"/>
                <a:cs typeface="teddy" pitchFamily="2" charset="0"/>
              </a:rPr>
              <a:t>เทศบาลตำบลกุด</a:t>
            </a:r>
            <a:r>
              <a:rPr lang="th-TH" sz="4400" b="1" dirty="0" err="1" smtClean="0">
                <a:ln w="10541" cmpd="sng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eddy" pitchFamily="2" charset="0"/>
                <a:cs typeface="teddy" pitchFamily="2" charset="0"/>
              </a:rPr>
              <a:t>ชมภู</a:t>
            </a:r>
            <a:endParaRPr lang="th-TH" sz="4400" b="1" dirty="0">
              <a:ln w="10541" cmpd="sng">
                <a:solidFill>
                  <a:schemeClr val="bg1"/>
                </a:solidFill>
                <a:prstDash val="solid"/>
              </a:ln>
              <a:solidFill>
                <a:srgbClr val="0000FF"/>
              </a:solidFill>
              <a:effectLst>
                <a:glow rad="63500">
                  <a:schemeClr val="accent5">
                    <a:satMod val="175000"/>
                    <a:alpha val="40000"/>
                  </a:schemeClr>
                </a:glow>
              </a:effectLst>
              <a:latin typeface="teddy" pitchFamily="2" charset="0"/>
              <a:cs typeface="teddy" pitchFamily="2" charset="0"/>
            </a:endParaRPr>
          </a:p>
        </p:txBody>
      </p:sp>
      <p:pic>
        <p:nvPicPr>
          <p:cNvPr id="1026" name="Picture 2" descr="D:\Back up 06.03.2562\งานต่าย\1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7485" y="90890"/>
            <a:ext cx="825178" cy="825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1748905" y="1494478"/>
            <a:ext cx="41044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000" b="1" dirty="0" smtClean="0">
                <a:ln w="10541" cmpd="sng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latin typeface="teddy" pitchFamily="2" charset="0"/>
                <a:cs typeface="teddy" pitchFamily="2" charset="0"/>
              </a:rPr>
              <a:t>ปี</a:t>
            </a:r>
            <a:r>
              <a:rPr lang="th-TH" sz="2000" b="1" dirty="0">
                <a:ln w="10541" cmpd="sng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latin typeface="teddy" pitchFamily="2" charset="0"/>
                <a:cs typeface="teddy" pitchFamily="2" charset="0"/>
              </a:rPr>
              <a:t>ที่ </a:t>
            </a:r>
            <a:r>
              <a:rPr lang="th-TH" sz="2000" b="1" dirty="0" smtClean="0">
                <a:ln w="10541" cmpd="sng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latin typeface="teddy" pitchFamily="2" charset="0"/>
                <a:cs typeface="teddy" pitchFamily="2" charset="0"/>
              </a:rPr>
              <a:t>15 </a:t>
            </a:r>
            <a:r>
              <a:rPr lang="th-TH" sz="2000" b="1" dirty="0">
                <a:ln w="10541" cmpd="sng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latin typeface="teddy" pitchFamily="2" charset="0"/>
                <a:cs typeface="teddy" pitchFamily="2" charset="0"/>
              </a:rPr>
              <a:t>ฉบับที่ </a:t>
            </a:r>
            <a:r>
              <a:rPr lang="th-TH" sz="2000" b="1" dirty="0" smtClean="0">
                <a:ln w="10541" cmpd="sng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latin typeface="teddy" pitchFamily="2" charset="0"/>
                <a:cs typeface="teddy" pitchFamily="2" charset="0"/>
              </a:rPr>
              <a:t>7/2564 </a:t>
            </a:r>
            <a:r>
              <a:rPr lang="th-TH" sz="2000" b="1" dirty="0">
                <a:ln w="10541" cmpd="sng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latin typeface="teddy" pitchFamily="2" charset="0"/>
                <a:cs typeface="teddy" pitchFamily="2" charset="0"/>
              </a:rPr>
              <a:t>เดือน </a:t>
            </a:r>
            <a:r>
              <a:rPr lang="th-TH" sz="2000" b="1" dirty="0" smtClean="0">
                <a:ln w="10541" cmpd="sng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latin typeface="teddy" pitchFamily="2" charset="0"/>
                <a:cs typeface="teddy" pitchFamily="2" charset="0"/>
              </a:rPr>
              <a:t>กรกฎาคม</a:t>
            </a:r>
            <a:endParaRPr lang="th-TH" sz="2000" b="1" dirty="0">
              <a:ln w="10541" cmpd="sng">
                <a:solidFill>
                  <a:schemeClr val="bg1"/>
                </a:solidFill>
                <a:prstDash val="solid"/>
              </a:ln>
              <a:solidFill>
                <a:srgbClr val="00B050"/>
              </a:solidFill>
              <a:latin typeface="teddy" pitchFamily="2" charset="0"/>
              <a:cs typeface="teddy" pitchFamily="2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087941" y="-161606"/>
            <a:ext cx="295232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9600" dirty="0" smtClean="0">
                <a:solidFill>
                  <a:srgbClr val="D60093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eddy" pitchFamily="2" charset="0"/>
                <a:cs typeface="teddy" pitchFamily="2" charset="0"/>
              </a:rPr>
              <a:t>จ</a:t>
            </a:r>
            <a:r>
              <a:rPr lang="th-TH" sz="5400" dirty="0" smtClean="0">
                <a:solidFill>
                  <a:srgbClr val="D60093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eddy" pitchFamily="2" charset="0"/>
                <a:cs typeface="teddy" pitchFamily="2" charset="0"/>
              </a:rPr>
              <a:t>ดหมายข่าว</a:t>
            </a:r>
            <a:endParaRPr lang="th-TH" sz="5400" dirty="0">
              <a:solidFill>
                <a:srgbClr val="D60093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teddy" pitchFamily="2" charset="0"/>
              <a:cs typeface="teddy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-7243" y="1894588"/>
            <a:ext cx="69573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วันที่ 13 กรกฎาคม พ.ศ. 2564 เวลา 16.00 น. </a:t>
            </a:r>
            <a:r>
              <a:rPr lang="th-TH" sz="1600" dirty="0" smtClean="0">
                <a:latin typeface="TH SarabunPSK" pitchFamily="34" charset="-34"/>
                <a:cs typeface="TH SarabunPSK" pitchFamily="34" charset="-34"/>
              </a:rPr>
              <a:t>นาย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มนตรี ศรีคำภา นายกเทศมนตรีตำบลกุด</a:t>
            </a:r>
            <a:r>
              <a:rPr lang="th-TH" sz="1600" dirty="0" err="1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 พร้อมคณะ</a:t>
            </a:r>
            <a:r>
              <a:rPr lang="th-TH" sz="1600" dirty="0" smtClean="0">
                <a:latin typeface="TH SarabunPSK" pitchFamily="34" charset="-34"/>
                <a:cs typeface="TH SarabunPSK" pitchFamily="34" charset="-34"/>
              </a:rPr>
              <a:t>ผู้บริหารฯ 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สมาชิกสภาเทศบาลตำบลกุด</a:t>
            </a:r>
            <a:r>
              <a:rPr lang="th-TH" sz="1600" dirty="0" err="1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 นาย</a:t>
            </a:r>
            <a:r>
              <a:rPr lang="th-TH" sz="1600" dirty="0" err="1">
                <a:latin typeface="TH SarabunPSK" pitchFamily="34" charset="-34"/>
                <a:cs typeface="TH SarabunPSK" pitchFamily="34" charset="-34"/>
              </a:rPr>
              <a:t>อภิชาติ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1600" dirty="0" err="1">
                <a:latin typeface="TH SarabunPSK" pitchFamily="34" charset="-34"/>
                <a:cs typeface="TH SarabunPSK" pitchFamily="34" charset="-34"/>
              </a:rPr>
              <a:t>เศรษฐมาตย์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1600" dirty="0" smtClean="0">
                <a:latin typeface="TH SarabunPSK" pitchFamily="34" charset="-34"/>
                <a:cs typeface="TH SarabunPSK" pitchFamily="34" charset="-34"/>
              </a:rPr>
              <a:t>ปลัดเทศบาลฯ และเจ้าหน้าที่ 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พนักงานเทศบาล</a:t>
            </a:r>
            <a:r>
              <a:rPr lang="th-TH" sz="1600" dirty="0" smtClean="0">
                <a:latin typeface="TH SarabunPSK" pitchFamily="34" charset="-34"/>
                <a:cs typeface="TH SarabunPSK" pitchFamily="34" charset="-34"/>
              </a:rPr>
              <a:t>ตำบล</a:t>
            </a:r>
            <a:r>
              <a:rPr lang="th-TH" sz="1600" dirty="0" err="1" smtClean="0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1600" dirty="0" smtClean="0">
                <a:latin typeface="TH SarabunPSK" pitchFamily="34" charset="-34"/>
                <a:cs typeface="TH SarabunPSK" pitchFamily="34" charset="-34"/>
              </a:rPr>
              <a:t> งาน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สาธารณสุข มอบน้ำ</a:t>
            </a:r>
            <a:r>
              <a:rPr lang="th-TH" sz="1600" dirty="0" smtClean="0">
                <a:latin typeface="TH SarabunPSK" pitchFamily="34" charset="-34"/>
                <a:cs typeface="TH SarabunPSK" pitchFamily="34" charset="-34"/>
              </a:rPr>
              <a:t>ดื่ม อาหารแห้ง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ให้กับผู้กักตัวผ่านท่านผู้ใหญ่บ้านและ </a:t>
            </a:r>
            <a:r>
              <a:rPr lang="th-TH" sz="1600" dirty="0" err="1">
                <a:latin typeface="TH SarabunPSK" pitchFamily="34" charset="-34"/>
                <a:cs typeface="TH SarabunPSK" pitchFamily="34" charset="-34"/>
              </a:rPr>
              <a:t>อส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ม. ดังนี้ </a:t>
            </a:r>
            <a:r>
              <a:rPr lang="th-TH" sz="1600" dirty="0" smtClean="0">
                <a:latin typeface="TH SarabunPSK" pitchFamily="34" charset="-34"/>
                <a:cs typeface="TH SarabunPSK" pitchFamily="34" charset="-34"/>
              </a:rPr>
              <a:t>หมู่ 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9 จำนวน 2 ราย </a:t>
            </a:r>
            <a:r>
              <a:rPr lang="th-TH" sz="1600" dirty="0" smtClean="0">
                <a:latin typeface="TH SarabunPSK" pitchFamily="34" charset="-34"/>
                <a:cs typeface="TH SarabunPSK" pitchFamily="34" charset="-34"/>
              </a:rPr>
              <a:t>หมู่ 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8 จำนวน 8 ราย</a:t>
            </a:r>
          </a:p>
        </p:txBody>
      </p:sp>
      <p:pic>
        <p:nvPicPr>
          <p:cNvPr id="5" name="รูปภาพ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2663" y="-195836"/>
            <a:ext cx="2522375" cy="1681172"/>
          </a:xfrm>
          <a:prstGeom prst="rect">
            <a:avLst/>
          </a:prstGeom>
        </p:spPr>
      </p:pic>
      <p:pic>
        <p:nvPicPr>
          <p:cNvPr id="7" name="Picture 2" descr="D:\งานต่ายกี้2564\งานต่าย\งานแต่งภาพ\สายด่วนนายกปลัด\1234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815" y="36695"/>
            <a:ext cx="1919481" cy="1438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-312249" y="1448312"/>
            <a:ext cx="215284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3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H SarabunPSK" pitchFamily="34" charset="-34"/>
                <a:cs typeface="TH SarabunPSK" pitchFamily="34" charset="-34"/>
              </a:rPr>
              <a:t>นาย</a:t>
            </a:r>
            <a:r>
              <a:rPr lang="th-TH" sz="13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H SarabunPSK" pitchFamily="34" charset="-34"/>
                <a:cs typeface="TH SarabunPSK" pitchFamily="34" charset="-34"/>
              </a:rPr>
              <a:t>อภิชาติ</a:t>
            </a:r>
            <a:r>
              <a:rPr lang="th-TH" sz="13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13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H SarabunPSK" pitchFamily="34" charset="-34"/>
                <a:cs typeface="TH SarabunPSK" pitchFamily="34" charset="-34"/>
              </a:rPr>
              <a:t>เศรษฐมาตย์</a:t>
            </a:r>
            <a:endParaRPr lang="th-TH" sz="13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92D050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TH SarabunPSK" pitchFamily="34" charset="-34"/>
              <a:cs typeface="TH SarabunPSK" pitchFamily="34" charset="-34"/>
            </a:endParaRPr>
          </a:p>
          <a:p>
            <a:pPr algn="ctr"/>
            <a:r>
              <a:rPr lang="th-TH" sz="13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H SarabunPSK" pitchFamily="34" charset="-34"/>
                <a:cs typeface="TH SarabunPSK" pitchFamily="34" charset="-34"/>
              </a:rPr>
              <a:t>ปลัดเทศบาลตำบลกุด</a:t>
            </a:r>
            <a:r>
              <a:rPr lang="th-TH" sz="13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H SarabunPSK" pitchFamily="34" charset="-34"/>
                <a:cs typeface="TH SarabunPSK" pitchFamily="34" charset="-34"/>
              </a:rPr>
              <a:t>ชมภู</a:t>
            </a:r>
            <a:endParaRPr lang="th-TH" sz="13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92D050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-18392" y="4499992"/>
            <a:ext cx="6858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วันที่ 14 กรกฎาคม 2564 เวลา 09.30 น. นาย</a:t>
            </a:r>
            <a:r>
              <a:rPr lang="th-TH" sz="1600" dirty="0" err="1" smtClean="0">
                <a:latin typeface="TH SarabunPSK" pitchFamily="34" charset="-34"/>
                <a:cs typeface="TH SarabunPSK" pitchFamily="34" charset="-34"/>
              </a:rPr>
              <a:t>อภิชาติ</a:t>
            </a:r>
            <a:r>
              <a:rPr lang="th-TH" sz="1600" dirty="0" smtClean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1600" dirty="0" err="1" smtClean="0">
                <a:latin typeface="TH SarabunPSK" pitchFamily="34" charset="-34"/>
                <a:cs typeface="TH SarabunPSK" pitchFamily="34" charset="-34"/>
              </a:rPr>
              <a:t>เศรษฐ</a:t>
            </a:r>
            <a:r>
              <a:rPr lang="th-TH" sz="1600" dirty="0" err="1">
                <a:latin typeface="TH SarabunPSK" pitchFamily="34" charset="-34"/>
                <a:cs typeface="TH SarabunPSK" pitchFamily="34" charset="-34"/>
              </a:rPr>
              <a:t>มาตย์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 ปลัดเทศบาลตำบลกุด</a:t>
            </a:r>
            <a:r>
              <a:rPr lang="th-TH" sz="1600" dirty="0" err="1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 พร้อมด้วยทีม</a:t>
            </a:r>
            <a:r>
              <a:rPr lang="th-TH" sz="1600" dirty="0" smtClean="0">
                <a:latin typeface="TH SarabunPSK" pitchFamily="34" charset="-34"/>
                <a:cs typeface="TH SarabunPSK" pitchFamily="34" charset="-34"/>
              </a:rPr>
              <a:t>วิจัย ร่วมสรุปผล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งานวิจัย พิธีมอบชุดนอนนาระบบโซล่าเซลล์ ของโครงการวิจัย การบริหารจัดการอย่างมีส่วนร่วมขององค์กรปกครองส่วนท้องถิ่นและชุมชนตำบลกุด</a:t>
            </a:r>
            <a:r>
              <a:rPr lang="th-TH" sz="1600" dirty="0" err="1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 โดยการสนับสนุนจากสำนักงานคณะกรรมการวิจัยแห่งชาติ(</a:t>
            </a:r>
            <a:r>
              <a:rPr lang="th-TH" sz="1600" dirty="0" err="1">
                <a:latin typeface="TH SarabunPSK" pitchFamily="34" charset="-34"/>
                <a:cs typeface="TH SarabunPSK" pitchFamily="34" charset="-34"/>
              </a:rPr>
              <a:t>วช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.) ณ ห้องประชุมเทศบาลตำบลกุด</a:t>
            </a:r>
            <a:r>
              <a:rPr lang="th-TH" sz="1600" dirty="0" smtClean="0">
                <a:latin typeface="TH SarabunPSK" pitchFamily="34" charset="-34"/>
                <a:cs typeface="TH SarabunPSK" pitchFamily="34" charset="-34"/>
              </a:rPr>
              <a:t>ชมพู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อำเภอ</a:t>
            </a:r>
            <a:r>
              <a:rPr lang="th-TH" sz="1600" dirty="0" err="1">
                <a:latin typeface="TH SarabunPSK" pitchFamily="34" charset="-34"/>
                <a:cs typeface="TH SarabunPSK" pitchFamily="34" charset="-34"/>
              </a:rPr>
              <a:t>พิบูลมัง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สา</a:t>
            </a:r>
            <a:r>
              <a:rPr lang="th-TH" sz="1600" dirty="0" smtClean="0">
                <a:latin typeface="TH SarabunPSK" pitchFamily="34" charset="-34"/>
                <a:cs typeface="TH SarabunPSK" pitchFamily="34" charset="-34"/>
              </a:rPr>
              <a:t>หาร จังหวัด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อุบลราชธานี</a:t>
            </a:r>
          </a:p>
        </p:txBody>
      </p:sp>
      <p:pic>
        <p:nvPicPr>
          <p:cNvPr id="18" name="รูปภาพ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18" y="2851341"/>
            <a:ext cx="2163742" cy="1576643"/>
          </a:xfrm>
          <a:prstGeom prst="rect">
            <a:avLst/>
          </a:prstGeom>
        </p:spPr>
      </p:pic>
      <p:pic>
        <p:nvPicPr>
          <p:cNvPr id="21" name="รูปภาพ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0124" y="2851341"/>
            <a:ext cx="2074583" cy="1576643"/>
          </a:xfrm>
          <a:prstGeom prst="rect">
            <a:avLst/>
          </a:prstGeom>
        </p:spPr>
      </p:pic>
      <p:pic>
        <p:nvPicPr>
          <p:cNvPr id="24" name="รูปภาพ 2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4083" y="2851341"/>
            <a:ext cx="2232248" cy="1576643"/>
          </a:xfrm>
          <a:prstGeom prst="rect">
            <a:avLst/>
          </a:prstGeom>
        </p:spPr>
      </p:pic>
      <p:pic>
        <p:nvPicPr>
          <p:cNvPr id="25" name="รูปภาพ 2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68" y="5707508"/>
            <a:ext cx="2205787" cy="1384772"/>
          </a:xfrm>
          <a:prstGeom prst="rect">
            <a:avLst/>
          </a:prstGeom>
        </p:spPr>
      </p:pic>
      <p:pic>
        <p:nvPicPr>
          <p:cNvPr id="28" name="รูปภาพ 2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7479" y="5707508"/>
            <a:ext cx="2015984" cy="1384772"/>
          </a:xfrm>
          <a:prstGeom prst="rect">
            <a:avLst/>
          </a:prstGeom>
        </p:spPr>
      </p:pic>
      <p:pic>
        <p:nvPicPr>
          <p:cNvPr id="29" name="รูปภาพ 2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3953" y="5707508"/>
            <a:ext cx="2092508" cy="1384771"/>
          </a:xfrm>
          <a:prstGeom prst="rect">
            <a:avLst/>
          </a:prstGeom>
        </p:spPr>
      </p:pic>
      <p:pic>
        <p:nvPicPr>
          <p:cNvPr id="1024" name="รูปภาพ 102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67" y="7164288"/>
            <a:ext cx="2205787" cy="1800200"/>
          </a:xfrm>
          <a:prstGeom prst="rect">
            <a:avLst/>
          </a:prstGeom>
        </p:spPr>
      </p:pic>
      <p:pic>
        <p:nvPicPr>
          <p:cNvPr id="1025" name="รูปภาพ 102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7479" y="7164288"/>
            <a:ext cx="1994252" cy="1800200"/>
          </a:xfrm>
          <a:prstGeom prst="rect">
            <a:avLst/>
          </a:prstGeom>
        </p:spPr>
      </p:pic>
      <p:pic>
        <p:nvPicPr>
          <p:cNvPr id="1027" name="รูปภาพ 102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3953" y="7164288"/>
            <a:ext cx="2092508" cy="18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8822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1731" y="-289062"/>
            <a:ext cx="1369777" cy="1835785"/>
          </a:xfrm>
          <a:prstGeom prst="rect">
            <a:avLst/>
          </a:prstGeom>
        </p:spPr>
      </p:pic>
      <p:pic>
        <p:nvPicPr>
          <p:cNvPr id="15" name="รูปภาพ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262" y="-85927"/>
            <a:ext cx="2159347" cy="1617261"/>
          </a:xfrm>
          <a:prstGeom prst="rect">
            <a:avLst/>
          </a:prstGeom>
        </p:spPr>
      </p:pic>
      <p:sp>
        <p:nvSpPr>
          <p:cNvPr id="6" name="สี่เหลี่ยมผืนผ้า 5"/>
          <p:cNvSpPr/>
          <p:nvPr/>
        </p:nvSpPr>
        <p:spPr>
          <a:xfrm>
            <a:off x="-18392" y="3000"/>
            <a:ext cx="6876392" cy="1528334"/>
          </a:xfrm>
          <a:prstGeom prst="rect">
            <a:avLst/>
          </a:prstGeom>
          <a:gradFill>
            <a:gsLst>
              <a:gs pos="0">
                <a:srgbClr val="FFCCFF">
                  <a:alpha val="78000"/>
                  <a:lumMod val="98000"/>
                  <a:lumOff val="2000"/>
                </a:srgbClr>
              </a:gs>
              <a:gs pos="50000">
                <a:schemeClr val="accent1">
                  <a:tint val="44500"/>
                  <a:satMod val="160000"/>
                  <a:alpha val="79000"/>
                </a:schemeClr>
              </a:gs>
              <a:gs pos="100000">
                <a:schemeClr val="accent1">
                  <a:tint val="23500"/>
                  <a:satMod val="160000"/>
                  <a:alpha val="9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1" name="สี่เหลี่ยมผืนผ้า 10"/>
          <p:cNvSpPr/>
          <p:nvPr/>
        </p:nvSpPr>
        <p:spPr>
          <a:xfrm>
            <a:off x="0" y="1477938"/>
            <a:ext cx="6858000" cy="432048"/>
          </a:xfrm>
          <a:prstGeom prst="rect">
            <a:avLst/>
          </a:prstGeom>
          <a:solidFill>
            <a:srgbClr val="FF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0" name="TextBox 9"/>
          <p:cNvSpPr txBox="1"/>
          <p:nvPr/>
        </p:nvSpPr>
        <p:spPr>
          <a:xfrm>
            <a:off x="4949274" y="1447740"/>
            <a:ext cx="215284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3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H SarabunPSK" pitchFamily="34" charset="-34"/>
                <a:cs typeface="TH SarabunPSK" pitchFamily="34" charset="-34"/>
              </a:rPr>
              <a:t>นายมนตรี ศรีคำภา</a:t>
            </a:r>
          </a:p>
          <a:p>
            <a:pPr algn="ctr"/>
            <a:r>
              <a:rPr lang="th-TH" sz="13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H SarabunPSK" pitchFamily="34" charset="-34"/>
                <a:cs typeface="TH SarabunPSK" pitchFamily="34" charset="-34"/>
              </a:rPr>
              <a:t>นายกเทศมนตรีตำบลกุด</a:t>
            </a:r>
            <a:r>
              <a:rPr lang="th-TH" sz="13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H SarabunPSK" pitchFamily="34" charset="-34"/>
                <a:cs typeface="TH SarabunPSK" pitchFamily="34" charset="-34"/>
              </a:rPr>
              <a:t>ชมภู</a:t>
            </a:r>
            <a:endParaRPr lang="th-TH" sz="13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92D050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965101" y="761893"/>
            <a:ext cx="43679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4400" b="1" dirty="0" smtClean="0">
                <a:ln w="10541" cmpd="sng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eddy" pitchFamily="2" charset="0"/>
                <a:cs typeface="teddy" pitchFamily="2" charset="0"/>
              </a:rPr>
              <a:t>เทศบาลตำบลกุด</a:t>
            </a:r>
            <a:r>
              <a:rPr lang="th-TH" sz="4400" b="1" dirty="0" err="1" smtClean="0">
                <a:ln w="10541" cmpd="sng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eddy" pitchFamily="2" charset="0"/>
                <a:cs typeface="teddy" pitchFamily="2" charset="0"/>
              </a:rPr>
              <a:t>ชมภู</a:t>
            </a:r>
            <a:endParaRPr lang="th-TH" sz="4400" b="1" dirty="0">
              <a:ln w="10541" cmpd="sng">
                <a:solidFill>
                  <a:schemeClr val="bg1"/>
                </a:solidFill>
                <a:prstDash val="solid"/>
              </a:ln>
              <a:solidFill>
                <a:srgbClr val="0000FF"/>
              </a:solidFill>
              <a:effectLst>
                <a:glow rad="63500">
                  <a:schemeClr val="accent5">
                    <a:satMod val="175000"/>
                    <a:alpha val="40000"/>
                  </a:schemeClr>
                </a:glow>
              </a:effectLst>
              <a:latin typeface="teddy" pitchFamily="2" charset="0"/>
              <a:cs typeface="teddy" pitchFamily="2" charset="0"/>
            </a:endParaRPr>
          </a:p>
        </p:txBody>
      </p:sp>
      <p:pic>
        <p:nvPicPr>
          <p:cNvPr id="1026" name="Picture 2" descr="D:\Back up 06.03.2562\งานต่าย\1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7485" y="90890"/>
            <a:ext cx="825178" cy="825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1748905" y="1494478"/>
            <a:ext cx="41044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000" b="1" dirty="0" smtClean="0">
                <a:ln w="10541" cmpd="sng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latin typeface="teddy" pitchFamily="2" charset="0"/>
                <a:cs typeface="teddy" pitchFamily="2" charset="0"/>
              </a:rPr>
              <a:t>ปี</a:t>
            </a:r>
            <a:r>
              <a:rPr lang="th-TH" sz="2000" b="1" dirty="0">
                <a:ln w="10541" cmpd="sng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latin typeface="teddy" pitchFamily="2" charset="0"/>
                <a:cs typeface="teddy" pitchFamily="2" charset="0"/>
              </a:rPr>
              <a:t>ที่ </a:t>
            </a:r>
            <a:r>
              <a:rPr lang="th-TH" sz="2000" b="1" dirty="0" smtClean="0">
                <a:ln w="10541" cmpd="sng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latin typeface="teddy" pitchFamily="2" charset="0"/>
                <a:cs typeface="teddy" pitchFamily="2" charset="0"/>
              </a:rPr>
              <a:t>15 </a:t>
            </a:r>
            <a:r>
              <a:rPr lang="th-TH" sz="2000" b="1" dirty="0">
                <a:ln w="10541" cmpd="sng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latin typeface="teddy" pitchFamily="2" charset="0"/>
                <a:cs typeface="teddy" pitchFamily="2" charset="0"/>
              </a:rPr>
              <a:t>ฉบับที่ </a:t>
            </a:r>
            <a:r>
              <a:rPr lang="th-TH" sz="2000" b="1" dirty="0" smtClean="0">
                <a:ln w="10541" cmpd="sng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latin typeface="teddy" pitchFamily="2" charset="0"/>
                <a:cs typeface="teddy" pitchFamily="2" charset="0"/>
              </a:rPr>
              <a:t>7/2564 </a:t>
            </a:r>
            <a:r>
              <a:rPr lang="th-TH" sz="2000" b="1" dirty="0">
                <a:ln w="10541" cmpd="sng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latin typeface="teddy" pitchFamily="2" charset="0"/>
                <a:cs typeface="teddy" pitchFamily="2" charset="0"/>
              </a:rPr>
              <a:t>เดือน </a:t>
            </a:r>
            <a:r>
              <a:rPr lang="th-TH" sz="2000" b="1" dirty="0" smtClean="0">
                <a:ln w="10541" cmpd="sng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latin typeface="teddy" pitchFamily="2" charset="0"/>
                <a:cs typeface="teddy" pitchFamily="2" charset="0"/>
              </a:rPr>
              <a:t>กรกฎาคม</a:t>
            </a:r>
            <a:endParaRPr lang="th-TH" sz="2000" b="1" dirty="0">
              <a:ln w="10541" cmpd="sng">
                <a:solidFill>
                  <a:schemeClr val="bg1"/>
                </a:solidFill>
                <a:prstDash val="solid"/>
              </a:ln>
              <a:solidFill>
                <a:srgbClr val="00B050"/>
              </a:solidFill>
              <a:latin typeface="teddy" pitchFamily="2" charset="0"/>
              <a:cs typeface="teddy" pitchFamily="2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087941" y="-161606"/>
            <a:ext cx="295232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9600" dirty="0" smtClean="0">
                <a:solidFill>
                  <a:srgbClr val="D60093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eddy" pitchFamily="2" charset="0"/>
                <a:cs typeface="teddy" pitchFamily="2" charset="0"/>
              </a:rPr>
              <a:t>จ</a:t>
            </a:r>
            <a:r>
              <a:rPr lang="th-TH" sz="5400" dirty="0" smtClean="0">
                <a:solidFill>
                  <a:srgbClr val="D60093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eddy" pitchFamily="2" charset="0"/>
                <a:cs typeface="teddy" pitchFamily="2" charset="0"/>
              </a:rPr>
              <a:t>ดหมายข่าว</a:t>
            </a:r>
            <a:endParaRPr lang="th-TH" sz="5400" dirty="0">
              <a:solidFill>
                <a:srgbClr val="D60093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teddy" pitchFamily="2" charset="0"/>
              <a:cs typeface="teddy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0" y="1882718"/>
            <a:ext cx="6858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วันที่ 15 กรกฎาคม 2564 เวลา 09.30น. นายมนตรี ศรีคำภา นายกเทศมนตรีตำบลกุด</a:t>
            </a:r>
            <a:r>
              <a:rPr lang="th-TH" sz="1600" dirty="0" err="1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 เป็นประธานการประชุมคณะกรรมการช่วยเหลือประชาชนของเทศบาลตำบลกุด</a:t>
            </a:r>
            <a:r>
              <a:rPr lang="th-TH" sz="1600" dirty="0" err="1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 ครั้งที่5/2564 ณ ห้องประชุมชั้น 2 เทศบาลตำบลกุด</a:t>
            </a:r>
            <a:r>
              <a:rPr lang="th-TH" sz="1600" dirty="0" err="1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 </a:t>
            </a:r>
            <a:endParaRPr lang="th-TH" sz="1600" dirty="0" smtClean="0">
              <a:latin typeface="TH SarabunPSK" pitchFamily="34" charset="-34"/>
              <a:cs typeface="TH SarabunPSK" pitchFamily="34" charset="-34"/>
            </a:endParaRPr>
          </a:p>
          <a:p>
            <a:pPr algn="thaiDist"/>
            <a:r>
              <a:rPr lang="th-TH" sz="1600" dirty="0" smtClean="0">
                <a:latin typeface="TH SarabunPSK" pitchFamily="34" charset="-34"/>
                <a:cs typeface="TH SarabunPSK" pitchFamily="34" charset="-34"/>
              </a:rPr>
              <a:t>อำเภอ</a:t>
            </a:r>
            <a:r>
              <a:rPr lang="th-TH" sz="1600" dirty="0" err="1">
                <a:latin typeface="TH SarabunPSK" pitchFamily="34" charset="-34"/>
                <a:cs typeface="TH SarabunPSK" pitchFamily="34" charset="-34"/>
              </a:rPr>
              <a:t>พิบูลมัง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สาหาร จังหวัดอุบลราชธานี</a:t>
            </a:r>
          </a:p>
        </p:txBody>
      </p:sp>
      <p:pic>
        <p:nvPicPr>
          <p:cNvPr id="5" name="รูปภาพ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2663" y="-195836"/>
            <a:ext cx="2522375" cy="1681172"/>
          </a:xfrm>
          <a:prstGeom prst="rect">
            <a:avLst/>
          </a:prstGeom>
        </p:spPr>
      </p:pic>
      <p:pic>
        <p:nvPicPr>
          <p:cNvPr id="7" name="Picture 2" descr="D:\งานต่ายกี้2564\งานต่าย\งานแต่งภาพ\สายด่วนนายกปลัด\1234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815" y="36695"/>
            <a:ext cx="1919481" cy="1438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-312249" y="1448312"/>
            <a:ext cx="215284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3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H SarabunPSK" pitchFamily="34" charset="-34"/>
                <a:cs typeface="TH SarabunPSK" pitchFamily="34" charset="-34"/>
              </a:rPr>
              <a:t>นาย</a:t>
            </a:r>
            <a:r>
              <a:rPr lang="th-TH" sz="13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H SarabunPSK" pitchFamily="34" charset="-34"/>
                <a:cs typeface="TH SarabunPSK" pitchFamily="34" charset="-34"/>
              </a:rPr>
              <a:t>อภิชาติ</a:t>
            </a:r>
            <a:r>
              <a:rPr lang="th-TH" sz="13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13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H SarabunPSK" pitchFamily="34" charset="-34"/>
                <a:cs typeface="TH SarabunPSK" pitchFamily="34" charset="-34"/>
              </a:rPr>
              <a:t>เศรษฐมาตย์</a:t>
            </a:r>
            <a:endParaRPr lang="th-TH" sz="13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92D050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TH SarabunPSK" pitchFamily="34" charset="-34"/>
              <a:cs typeface="TH SarabunPSK" pitchFamily="34" charset="-34"/>
            </a:endParaRPr>
          </a:p>
          <a:p>
            <a:pPr algn="ctr"/>
            <a:r>
              <a:rPr lang="th-TH" sz="13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H SarabunPSK" pitchFamily="34" charset="-34"/>
                <a:cs typeface="TH SarabunPSK" pitchFamily="34" charset="-34"/>
              </a:rPr>
              <a:t>ปลัดเทศบาลตำบลกุด</a:t>
            </a:r>
            <a:r>
              <a:rPr lang="th-TH" sz="13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H SarabunPSK" pitchFamily="34" charset="-34"/>
                <a:cs typeface="TH SarabunPSK" pitchFamily="34" charset="-34"/>
              </a:rPr>
              <a:t>ชมภู</a:t>
            </a:r>
            <a:endParaRPr lang="th-TH" sz="13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92D050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0" y="4294634"/>
            <a:ext cx="6858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วันที่ 16 กรกฎาคม 2564 เวลา 09.00 น. นายมนตรี ศรีคำภา นายกเทศมนตรีตำบลกุด</a:t>
            </a:r>
            <a:r>
              <a:rPr lang="th-TH" sz="1600" dirty="0" err="1" smtClean="0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1600" dirty="0" smtClean="0">
                <a:latin typeface="TH SarabunPSK" pitchFamily="34" charset="-34"/>
                <a:cs typeface="TH SarabunPSK" pitchFamily="34" charset="-34"/>
              </a:rPr>
              <a:t> พร้อม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คณะผู้บริหารฯ </a:t>
            </a:r>
            <a:endParaRPr lang="th-TH" sz="1600" dirty="0" smtClean="0">
              <a:latin typeface="TH SarabunPSK" pitchFamily="34" charset="-34"/>
              <a:cs typeface="TH SarabunPSK" pitchFamily="34" charset="-34"/>
            </a:endParaRPr>
          </a:p>
          <a:p>
            <a:pPr algn="thaiDist"/>
            <a:r>
              <a:rPr lang="th-TH" sz="1600" dirty="0" smtClean="0">
                <a:latin typeface="TH SarabunPSK" pitchFamily="34" charset="-34"/>
                <a:cs typeface="TH SarabunPSK" pitchFamily="34" charset="-34"/>
              </a:rPr>
              <a:t>และ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นาย</a:t>
            </a:r>
            <a:r>
              <a:rPr lang="th-TH" sz="1600" dirty="0" err="1">
                <a:latin typeface="TH SarabunPSK" pitchFamily="34" charset="-34"/>
                <a:cs typeface="TH SarabunPSK" pitchFamily="34" charset="-34"/>
              </a:rPr>
              <a:t>อภิชาติ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1600" dirty="0" err="1">
                <a:latin typeface="TH SarabunPSK" pitchFamily="34" charset="-34"/>
                <a:cs typeface="TH SarabunPSK" pitchFamily="34" charset="-34"/>
              </a:rPr>
              <a:t>เศรษฐมาตย์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 ปลัดเทศบาลตำบลกุด</a:t>
            </a:r>
            <a:r>
              <a:rPr lang="th-TH" sz="1600" dirty="0" err="1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 พร้อมเจ้าหน้าที่พนักงานเทศบาลตำบลกุด</a:t>
            </a:r>
            <a:r>
              <a:rPr lang="th-TH" sz="1600" dirty="0" err="1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 ผู้ใหญ่บ้าน สมาชิกสภาเทศบาลตำบลกุด</a:t>
            </a:r>
            <a:r>
              <a:rPr lang="th-TH" sz="1600" dirty="0" err="1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 ร่วมกัน </a:t>
            </a:r>
            <a:r>
              <a:rPr lang="en-US" sz="1600" dirty="0">
                <a:latin typeface="TH SarabunPSK" pitchFamily="34" charset="-34"/>
                <a:cs typeface="TH SarabunPSK" pitchFamily="34" charset="-34"/>
              </a:rPr>
              <a:t>Big Cleaning Day 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ทำความสะอาด ตัดแต่งกิ่งไม้ ซ่อมแซมไฟฟ้า ซ่อมแซมถนน พ่นหมอกควัน กำจัดยุงลาย ป้องกันโรคไข้เลือดออก และรับฟังความคิดเห็นของประชาชนภายในหมู่บ้าน บ้าน</a:t>
            </a:r>
            <a:r>
              <a:rPr lang="th-TH" sz="1600" dirty="0" err="1">
                <a:latin typeface="TH SarabunPSK" pitchFamily="34" charset="-34"/>
                <a:cs typeface="TH SarabunPSK" pitchFamily="34" charset="-34"/>
              </a:rPr>
              <a:t>วังดู่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 หมู่ 16 ตำบลกุด</a:t>
            </a:r>
            <a:r>
              <a:rPr lang="th-TH" sz="1600" dirty="0" err="1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 ตามแผน</a:t>
            </a:r>
            <a:r>
              <a:rPr lang="th-TH" sz="1600" dirty="0" err="1">
                <a:latin typeface="TH SarabunPSK" pitchFamily="34" charset="-34"/>
                <a:cs typeface="TH SarabunPSK" pitchFamily="34" charset="-34"/>
              </a:rPr>
              <a:t>บูรณา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การร่วมกันทำความสะอาดชุมชนหมู่บ้านของคณะเทศบาลผู้บริหารพนักงานเทศบาล</a:t>
            </a:r>
            <a:r>
              <a:rPr lang="th-TH" sz="1600" dirty="0" err="1">
                <a:latin typeface="TH SarabunPSK" pitchFamily="34" charset="-34"/>
                <a:cs typeface="TH SarabunPSK" pitchFamily="34" charset="-34"/>
              </a:rPr>
              <a:t>ตําบล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กุด</a:t>
            </a:r>
            <a:r>
              <a:rPr lang="th-TH" sz="1600" dirty="0" err="1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ร่วมกับชุมชนและหมู่บ้านในเขตเทศบาล</a:t>
            </a:r>
            <a:r>
              <a:rPr lang="th-TH" sz="1600" dirty="0" err="1">
                <a:latin typeface="TH SarabunPSK" pitchFamily="34" charset="-34"/>
                <a:cs typeface="TH SarabunPSK" pitchFamily="34" charset="-34"/>
              </a:rPr>
              <a:t>ตําบล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กุด</a:t>
            </a:r>
            <a:r>
              <a:rPr lang="th-TH" sz="1600" dirty="0" err="1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 ระหว่างวันที่ 21 มิถุนายน 2564 ถึง 4 สิงหาคม 2564</a:t>
            </a:r>
          </a:p>
        </p:txBody>
      </p:sp>
      <p:pic>
        <p:nvPicPr>
          <p:cNvPr id="3" name="รูปภาพ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500" y="2713715"/>
            <a:ext cx="2096582" cy="1570253"/>
          </a:xfrm>
          <a:prstGeom prst="rect">
            <a:avLst/>
          </a:prstGeom>
        </p:spPr>
      </p:pic>
      <p:pic>
        <p:nvPicPr>
          <p:cNvPr id="4" name="รูปภาพ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0530" y="2713715"/>
            <a:ext cx="2096582" cy="1570253"/>
          </a:xfrm>
          <a:prstGeom prst="rect">
            <a:avLst/>
          </a:prstGeom>
        </p:spPr>
      </p:pic>
      <p:pic>
        <p:nvPicPr>
          <p:cNvPr id="8" name="รูปภาพ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1128" y="2713714"/>
            <a:ext cx="2096584" cy="1570254"/>
          </a:xfrm>
          <a:prstGeom prst="rect">
            <a:avLst/>
          </a:prstGeom>
        </p:spPr>
      </p:pic>
      <p:pic>
        <p:nvPicPr>
          <p:cNvPr id="9" name="รูปภาพ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501" y="5874588"/>
            <a:ext cx="2096582" cy="1570253"/>
          </a:xfrm>
          <a:prstGeom prst="rect">
            <a:avLst/>
          </a:prstGeom>
        </p:spPr>
      </p:pic>
      <p:pic>
        <p:nvPicPr>
          <p:cNvPr id="13" name="รูปภาพ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0529" y="5864293"/>
            <a:ext cx="2110327" cy="1580547"/>
          </a:xfrm>
          <a:prstGeom prst="rect">
            <a:avLst/>
          </a:prstGeom>
        </p:spPr>
      </p:pic>
      <p:pic>
        <p:nvPicPr>
          <p:cNvPr id="17" name="รูปภาพ 1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1128" y="5864292"/>
            <a:ext cx="2110327" cy="1580547"/>
          </a:xfrm>
          <a:prstGeom prst="rect">
            <a:avLst/>
          </a:prstGeom>
        </p:spPr>
      </p:pic>
      <p:pic>
        <p:nvPicPr>
          <p:cNvPr id="19" name="รูปภาพ 1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499" y="7524328"/>
            <a:ext cx="2096583" cy="1512168"/>
          </a:xfrm>
          <a:prstGeom prst="rect">
            <a:avLst/>
          </a:prstGeom>
        </p:spPr>
      </p:pic>
      <p:pic>
        <p:nvPicPr>
          <p:cNvPr id="20" name="รูปภาพ 1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0529" y="7524328"/>
            <a:ext cx="2096583" cy="1512168"/>
          </a:xfrm>
          <a:prstGeom prst="rect">
            <a:avLst/>
          </a:prstGeom>
        </p:spPr>
      </p:pic>
      <p:pic>
        <p:nvPicPr>
          <p:cNvPr id="27" name="รูปภาพ 2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1128" y="7524328"/>
            <a:ext cx="2096584" cy="1512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5974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1731" y="-289062"/>
            <a:ext cx="1369777" cy="1835785"/>
          </a:xfrm>
          <a:prstGeom prst="rect">
            <a:avLst/>
          </a:prstGeom>
        </p:spPr>
      </p:pic>
      <p:pic>
        <p:nvPicPr>
          <p:cNvPr id="15" name="รูปภาพ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262" y="-85927"/>
            <a:ext cx="2159347" cy="1617261"/>
          </a:xfrm>
          <a:prstGeom prst="rect">
            <a:avLst/>
          </a:prstGeom>
        </p:spPr>
      </p:pic>
      <p:sp>
        <p:nvSpPr>
          <p:cNvPr id="6" name="สี่เหลี่ยมผืนผ้า 5"/>
          <p:cNvSpPr/>
          <p:nvPr/>
        </p:nvSpPr>
        <p:spPr>
          <a:xfrm>
            <a:off x="-18392" y="3000"/>
            <a:ext cx="6876392" cy="1528334"/>
          </a:xfrm>
          <a:prstGeom prst="rect">
            <a:avLst/>
          </a:prstGeom>
          <a:gradFill>
            <a:gsLst>
              <a:gs pos="0">
                <a:srgbClr val="FFCCFF">
                  <a:alpha val="78000"/>
                  <a:lumMod val="98000"/>
                  <a:lumOff val="2000"/>
                </a:srgbClr>
              </a:gs>
              <a:gs pos="50000">
                <a:schemeClr val="accent1">
                  <a:tint val="44500"/>
                  <a:satMod val="160000"/>
                  <a:alpha val="79000"/>
                </a:schemeClr>
              </a:gs>
              <a:gs pos="100000">
                <a:schemeClr val="accent1">
                  <a:tint val="23500"/>
                  <a:satMod val="160000"/>
                  <a:alpha val="9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1" name="สี่เหลี่ยมผืนผ้า 10"/>
          <p:cNvSpPr/>
          <p:nvPr/>
        </p:nvSpPr>
        <p:spPr>
          <a:xfrm>
            <a:off x="0" y="1477938"/>
            <a:ext cx="6858000" cy="432048"/>
          </a:xfrm>
          <a:prstGeom prst="rect">
            <a:avLst/>
          </a:prstGeom>
          <a:solidFill>
            <a:srgbClr val="FF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0" name="TextBox 9"/>
          <p:cNvSpPr txBox="1"/>
          <p:nvPr/>
        </p:nvSpPr>
        <p:spPr>
          <a:xfrm>
            <a:off x="4949274" y="1447740"/>
            <a:ext cx="215284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3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H SarabunPSK" pitchFamily="34" charset="-34"/>
                <a:cs typeface="TH SarabunPSK" pitchFamily="34" charset="-34"/>
              </a:rPr>
              <a:t>นายมนตรี ศรีคำภา</a:t>
            </a:r>
          </a:p>
          <a:p>
            <a:pPr algn="ctr"/>
            <a:r>
              <a:rPr lang="th-TH" sz="13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H SarabunPSK" pitchFamily="34" charset="-34"/>
                <a:cs typeface="TH SarabunPSK" pitchFamily="34" charset="-34"/>
              </a:rPr>
              <a:t>นายกเทศมนตรีตำบลกุด</a:t>
            </a:r>
            <a:r>
              <a:rPr lang="th-TH" sz="13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H SarabunPSK" pitchFamily="34" charset="-34"/>
                <a:cs typeface="TH SarabunPSK" pitchFamily="34" charset="-34"/>
              </a:rPr>
              <a:t>ชมภู</a:t>
            </a:r>
            <a:endParaRPr lang="th-TH" sz="13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92D050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965101" y="761893"/>
            <a:ext cx="43679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4400" b="1" dirty="0" smtClean="0">
                <a:ln w="10541" cmpd="sng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eddy" pitchFamily="2" charset="0"/>
                <a:cs typeface="teddy" pitchFamily="2" charset="0"/>
              </a:rPr>
              <a:t>เทศบาลตำบลกุด</a:t>
            </a:r>
            <a:r>
              <a:rPr lang="th-TH" sz="4400" b="1" dirty="0" err="1" smtClean="0">
                <a:ln w="10541" cmpd="sng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eddy" pitchFamily="2" charset="0"/>
                <a:cs typeface="teddy" pitchFamily="2" charset="0"/>
              </a:rPr>
              <a:t>ชมภู</a:t>
            </a:r>
            <a:endParaRPr lang="th-TH" sz="4400" b="1" dirty="0">
              <a:ln w="10541" cmpd="sng">
                <a:solidFill>
                  <a:schemeClr val="bg1"/>
                </a:solidFill>
                <a:prstDash val="solid"/>
              </a:ln>
              <a:solidFill>
                <a:srgbClr val="0000FF"/>
              </a:solidFill>
              <a:effectLst>
                <a:glow rad="63500">
                  <a:schemeClr val="accent5">
                    <a:satMod val="175000"/>
                    <a:alpha val="40000"/>
                  </a:schemeClr>
                </a:glow>
              </a:effectLst>
              <a:latin typeface="teddy" pitchFamily="2" charset="0"/>
              <a:cs typeface="teddy" pitchFamily="2" charset="0"/>
            </a:endParaRPr>
          </a:p>
        </p:txBody>
      </p:sp>
      <p:pic>
        <p:nvPicPr>
          <p:cNvPr id="1026" name="Picture 2" descr="D:\Back up 06.03.2562\งานต่าย\1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7485" y="90890"/>
            <a:ext cx="825178" cy="825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1748905" y="1494478"/>
            <a:ext cx="41044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000" b="1" dirty="0" smtClean="0">
                <a:ln w="10541" cmpd="sng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latin typeface="teddy" pitchFamily="2" charset="0"/>
                <a:cs typeface="teddy" pitchFamily="2" charset="0"/>
              </a:rPr>
              <a:t>ปี</a:t>
            </a:r>
            <a:r>
              <a:rPr lang="th-TH" sz="2000" b="1" dirty="0">
                <a:ln w="10541" cmpd="sng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latin typeface="teddy" pitchFamily="2" charset="0"/>
                <a:cs typeface="teddy" pitchFamily="2" charset="0"/>
              </a:rPr>
              <a:t>ที่ </a:t>
            </a:r>
            <a:r>
              <a:rPr lang="th-TH" sz="2000" b="1" dirty="0" smtClean="0">
                <a:ln w="10541" cmpd="sng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latin typeface="teddy" pitchFamily="2" charset="0"/>
                <a:cs typeface="teddy" pitchFamily="2" charset="0"/>
              </a:rPr>
              <a:t>15 </a:t>
            </a:r>
            <a:r>
              <a:rPr lang="th-TH" sz="2000" b="1" dirty="0">
                <a:ln w="10541" cmpd="sng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latin typeface="teddy" pitchFamily="2" charset="0"/>
                <a:cs typeface="teddy" pitchFamily="2" charset="0"/>
              </a:rPr>
              <a:t>ฉบับที่ </a:t>
            </a:r>
            <a:r>
              <a:rPr lang="th-TH" sz="2000" b="1" dirty="0" smtClean="0">
                <a:ln w="10541" cmpd="sng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latin typeface="teddy" pitchFamily="2" charset="0"/>
                <a:cs typeface="teddy" pitchFamily="2" charset="0"/>
              </a:rPr>
              <a:t>7/2564 </a:t>
            </a:r>
            <a:r>
              <a:rPr lang="th-TH" sz="2000" b="1" dirty="0">
                <a:ln w="10541" cmpd="sng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latin typeface="teddy" pitchFamily="2" charset="0"/>
                <a:cs typeface="teddy" pitchFamily="2" charset="0"/>
              </a:rPr>
              <a:t>เดือน </a:t>
            </a:r>
            <a:r>
              <a:rPr lang="th-TH" sz="2000" b="1" dirty="0" smtClean="0">
                <a:ln w="10541" cmpd="sng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latin typeface="teddy" pitchFamily="2" charset="0"/>
                <a:cs typeface="teddy" pitchFamily="2" charset="0"/>
              </a:rPr>
              <a:t>กรกฎาคม</a:t>
            </a:r>
            <a:endParaRPr lang="th-TH" sz="2000" b="1" dirty="0">
              <a:ln w="10541" cmpd="sng">
                <a:solidFill>
                  <a:schemeClr val="bg1"/>
                </a:solidFill>
                <a:prstDash val="solid"/>
              </a:ln>
              <a:solidFill>
                <a:srgbClr val="00B050"/>
              </a:solidFill>
              <a:latin typeface="teddy" pitchFamily="2" charset="0"/>
              <a:cs typeface="teddy" pitchFamily="2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087941" y="-161606"/>
            <a:ext cx="295232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9600" dirty="0" smtClean="0">
                <a:solidFill>
                  <a:srgbClr val="D60093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eddy" pitchFamily="2" charset="0"/>
                <a:cs typeface="teddy" pitchFamily="2" charset="0"/>
              </a:rPr>
              <a:t>จ</a:t>
            </a:r>
            <a:r>
              <a:rPr lang="th-TH" sz="5400" dirty="0" smtClean="0">
                <a:solidFill>
                  <a:srgbClr val="D60093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eddy" pitchFamily="2" charset="0"/>
                <a:cs typeface="teddy" pitchFamily="2" charset="0"/>
              </a:rPr>
              <a:t>ดหมายข่าว</a:t>
            </a:r>
            <a:endParaRPr lang="th-TH" sz="5400" dirty="0">
              <a:solidFill>
                <a:srgbClr val="D60093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teddy" pitchFamily="2" charset="0"/>
              <a:cs typeface="teddy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0" y="1882718"/>
            <a:ext cx="6858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วันที่ 16 กรกฎาคม 2564 เวลา 14.00 น. </a:t>
            </a:r>
            <a:r>
              <a:rPr lang="th-TH" sz="1600" dirty="0" smtClean="0">
                <a:latin typeface="TH SarabunPSK" pitchFamily="34" charset="-34"/>
                <a:cs typeface="TH SarabunPSK" pitchFamily="34" charset="-34"/>
              </a:rPr>
              <a:t>นาย</a:t>
            </a:r>
            <a:r>
              <a:rPr lang="th-TH" sz="1600" dirty="0" err="1">
                <a:latin typeface="TH SarabunPSK" pitchFamily="34" charset="-34"/>
                <a:cs typeface="TH SarabunPSK" pitchFamily="34" charset="-34"/>
              </a:rPr>
              <a:t>ฤทธิ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สรรค์ เทพพิทักษ์ นายอำเภอ</a:t>
            </a:r>
            <a:r>
              <a:rPr lang="th-TH" sz="1600" dirty="0" err="1">
                <a:latin typeface="TH SarabunPSK" pitchFamily="34" charset="-34"/>
                <a:cs typeface="TH SarabunPSK" pitchFamily="34" charset="-34"/>
              </a:rPr>
              <a:t>พิบูลมัง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สาหาร นายมนตรี ศรีคำภา นายกเทศมนตรีตำบลกุด</a:t>
            </a:r>
            <a:r>
              <a:rPr lang="th-TH" sz="1600" dirty="0" err="1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 พร้อมด้วยคณะ</a:t>
            </a:r>
            <a:r>
              <a:rPr lang="th-TH" sz="1600" dirty="0" smtClean="0">
                <a:latin typeface="TH SarabunPSK" pitchFamily="34" charset="-34"/>
                <a:cs typeface="TH SarabunPSK" pitchFamily="34" charset="-34"/>
              </a:rPr>
              <a:t>ผู้บริหารฯ 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พนักงานเจ้าหน้าที่ตำบลกุด</a:t>
            </a:r>
            <a:r>
              <a:rPr lang="th-TH" sz="1600" dirty="0" err="1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 สำนักงานพัฒนาสังคมและความมั่นคงของมนุษย์จังหวัดอุบลราชธานี ออกตรวจเยี่ยมครอบครัว รายนายสมหมาย ภูมิ</a:t>
            </a:r>
            <a:r>
              <a:rPr lang="th-TH" sz="1600" dirty="0" err="1">
                <a:latin typeface="TH SarabunPSK" pitchFamily="34" charset="-34"/>
                <a:cs typeface="TH SarabunPSK" pitchFamily="34" charset="-34"/>
              </a:rPr>
              <a:t>วงค์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 ผู้เสียชีวิตจากฟ้าผ่า ณ บ้านทุ่งพัฒนา </a:t>
            </a:r>
            <a:endParaRPr lang="th-TH" sz="1600" dirty="0" smtClean="0">
              <a:latin typeface="TH SarabunPSK" pitchFamily="34" charset="-34"/>
              <a:cs typeface="TH SarabunPSK" pitchFamily="34" charset="-34"/>
            </a:endParaRPr>
          </a:p>
          <a:p>
            <a:pPr algn="thaiDist"/>
            <a:r>
              <a:rPr lang="th-TH" sz="1600" dirty="0" smtClean="0">
                <a:latin typeface="TH SarabunPSK" pitchFamily="34" charset="-34"/>
                <a:cs typeface="TH SarabunPSK" pitchFamily="34" charset="-34"/>
              </a:rPr>
              <a:t>หมู่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ที่19 ตำบลกุด</a:t>
            </a:r>
            <a:r>
              <a:rPr lang="th-TH" sz="1600" dirty="0" err="1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 อำเภอ</a:t>
            </a:r>
            <a:r>
              <a:rPr lang="th-TH" sz="1600" dirty="0" err="1">
                <a:latin typeface="TH SarabunPSK" pitchFamily="34" charset="-34"/>
                <a:cs typeface="TH SarabunPSK" pitchFamily="34" charset="-34"/>
              </a:rPr>
              <a:t>พิบูลมัง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สาหาร จังหวัดอุบลราชธานี</a:t>
            </a:r>
          </a:p>
        </p:txBody>
      </p:sp>
      <p:pic>
        <p:nvPicPr>
          <p:cNvPr id="5" name="รูปภาพ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2663" y="-195836"/>
            <a:ext cx="2522375" cy="1681172"/>
          </a:xfrm>
          <a:prstGeom prst="rect">
            <a:avLst/>
          </a:prstGeom>
        </p:spPr>
      </p:pic>
      <p:pic>
        <p:nvPicPr>
          <p:cNvPr id="7" name="Picture 2" descr="D:\งานต่ายกี้2564\งานต่าย\งานแต่งภาพ\สายด่วนนายกปลัด\1234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815" y="36695"/>
            <a:ext cx="1919481" cy="1438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-312249" y="1448312"/>
            <a:ext cx="215284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3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H SarabunPSK" pitchFamily="34" charset="-34"/>
                <a:cs typeface="TH SarabunPSK" pitchFamily="34" charset="-34"/>
              </a:rPr>
              <a:t>นาย</a:t>
            </a:r>
            <a:r>
              <a:rPr lang="th-TH" sz="13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H SarabunPSK" pitchFamily="34" charset="-34"/>
                <a:cs typeface="TH SarabunPSK" pitchFamily="34" charset="-34"/>
              </a:rPr>
              <a:t>อภิชาติ</a:t>
            </a:r>
            <a:r>
              <a:rPr lang="th-TH" sz="13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13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H SarabunPSK" pitchFamily="34" charset="-34"/>
                <a:cs typeface="TH SarabunPSK" pitchFamily="34" charset="-34"/>
              </a:rPr>
              <a:t>เศรษฐมาตย์</a:t>
            </a:r>
            <a:endParaRPr lang="th-TH" sz="13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92D050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TH SarabunPSK" pitchFamily="34" charset="-34"/>
              <a:cs typeface="TH SarabunPSK" pitchFamily="34" charset="-34"/>
            </a:endParaRPr>
          </a:p>
          <a:p>
            <a:pPr algn="ctr"/>
            <a:r>
              <a:rPr lang="th-TH" sz="13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H SarabunPSK" pitchFamily="34" charset="-34"/>
                <a:cs typeface="TH SarabunPSK" pitchFamily="34" charset="-34"/>
              </a:rPr>
              <a:t>ปลัดเทศบาลตำบลกุด</a:t>
            </a:r>
            <a:r>
              <a:rPr lang="th-TH" sz="13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H SarabunPSK" pitchFamily="34" charset="-34"/>
                <a:cs typeface="TH SarabunPSK" pitchFamily="34" charset="-34"/>
              </a:rPr>
              <a:t>ชมภู</a:t>
            </a:r>
            <a:endParaRPr lang="th-TH" sz="13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92D050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844" y="4574902"/>
            <a:ext cx="695354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วันที่ 17 กรกฎาคม 2564 เวลา 09.00 น. นายมนตรี ศรีคำภา นายกเทศมนตรีตำบลกุด</a:t>
            </a:r>
            <a:r>
              <a:rPr lang="th-TH" sz="1600" dirty="0" err="1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1600" dirty="0" smtClean="0">
                <a:latin typeface="TH SarabunPSK" pitchFamily="34" charset="-34"/>
                <a:cs typeface="TH SarabunPSK" pitchFamily="34" charset="-34"/>
              </a:rPr>
              <a:t>พร้อมคณะ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ผู้บริหารฯ </a:t>
            </a:r>
            <a:endParaRPr lang="th-TH" sz="1600" dirty="0" smtClean="0">
              <a:latin typeface="TH SarabunPSK" pitchFamily="34" charset="-34"/>
              <a:cs typeface="TH SarabunPSK" pitchFamily="34" charset="-34"/>
            </a:endParaRPr>
          </a:p>
          <a:p>
            <a:r>
              <a:rPr lang="th-TH" sz="1600" dirty="0" smtClean="0">
                <a:latin typeface="TH SarabunPSK" pitchFamily="34" charset="-34"/>
                <a:cs typeface="TH SarabunPSK" pitchFamily="34" charset="-34"/>
              </a:rPr>
              <a:t>นาย</a:t>
            </a:r>
            <a:r>
              <a:rPr lang="th-TH" sz="1600" dirty="0" err="1">
                <a:latin typeface="TH SarabunPSK" pitchFamily="34" charset="-34"/>
                <a:cs typeface="TH SarabunPSK" pitchFamily="34" charset="-34"/>
              </a:rPr>
              <a:t>อภิชาติ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1600" dirty="0" err="1">
                <a:latin typeface="TH SarabunPSK" pitchFamily="34" charset="-34"/>
                <a:cs typeface="TH SarabunPSK" pitchFamily="34" charset="-34"/>
              </a:rPr>
              <a:t>เศรษฐมาตย์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 ปลัดเทศบาลตำบลกุด</a:t>
            </a:r>
            <a:r>
              <a:rPr lang="th-TH" sz="1600" dirty="0" err="1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 พร้อมด้วยสมาชิกสภาเทศบาลตำบลกุด</a:t>
            </a:r>
            <a:r>
              <a:rPr lang="th-TH" sz="1600" dirty="0" smtClean="0">
                <a:latin typeface="TH SarabunPSK" pitchFamily="34" charset="-34"/>
                <a:cs typeface="TH SarabunPSK" pitchFamily="34" charset="-34"/>
              </a:rPr>
              <a:t>ชมพู 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มอบเงินช่วยเหลือ</a:t>
            </a:r>
            <a:r>
              <a:rPr lang="th-TH" sz="1600" dirty="0" smtClean="0">
                <a:latin typeface="TH SarabunPSK" pitchFamily="34" charset="-34"/>
                <a:cs typeface="TH SarabunPSK" pitchFamily="34" charset="-34"/>
              </a:rPr>
              <a:t>ผู้</a:t>
            </a:r>
          </a:p>
          <a:p>
            <a:r>
              <a:rPr lang="th-TH" sz="1600" dirty="0" smtClean="0">
                <a:latin typeface="TH SarabunPSK" pitchFamily="34" charset="-34"/>
                <a:cs typeface="TH SarabunPSK" pitchFamily="34" charset="-34"/>
              </a:rPr>
              <a:t>ประสบสา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ธารณภัย (</a:t>
            </a:r>
            <a:r>
              <a:rPr lang="th-TH" sz="1600" dirty="0" err="1">
                <a:latin typeface="TH SarabunPSK" pitchFamily="34" charset="-34"/>
                <a:cs typeface="TH SarabunPSK" pitchFamily="34" charset="-34"/>
              </a:rPr>
              <a:t>วาต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ภัย) ในพื้นที่ตำบลกุด</a:t>
            </a:r>
            <a:r>
              <a:rPr lang="th-TH" sz="1600" dirty="0" err="1" smtClean="0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1600" dirty="0" smtClean="0">
                <a:latin typeface="TH SarabunPSK" pitchFamily="34" charset="-34"/>
                <a:cs typeface="TH SarabunPSK" pitchFamily="34" charset="-34"/>
              </a:rPr>
              <a:t> จำนวน 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105 </a:t>
            </a:r>
            <a:r>
              <a:rPr lang="th-TH" sz="1600" dirty="0" smtClean="0">
                <a:latin typeface="TH SarabunPSK" pitchFamily="34" charset="-34"/>
                <a:cs typeface="TH SarabunPSK" pitchFamily="34" charset="-34"/>
              </a:rPr>
              <a:t>ราย ณ ห้องประชุม</a:t>
            </a:r>
            <a:r>
              <a:rPr lang="th-TH" sz="1600" dirty="0" err="1" smtClean="0">
                <a:latin typeface="TH SarabunPSK" pitchFamily="34" charset="-34"/>
                <a:cs typeface="TH SarabunPSK" pitchFamily="34" charset="-34"/>
              </a:rPr>
              <a:t>เทส</a:t>
            </a:r>
            <a:r>
              <a:rPr lang="th-TH" sz="1600" dirty="0" smtClean="0">
                <a:latin typeface="TH SarabunPSK" pitchFamily="34" charset="-34"/>
                <a:cs typeface="TH SarabunPSK" pitchFamily="34" charset="-34"/>
              </a:rPr>
              <a:t>บาลตำบลกุดชมพู อำเภอ</a:t>
            </a:r>
            <a:r>
              <a:rPr lang="th-TH" sz="1600" dirty="0" err="1" smtClean="0">
                <a:latin typeface="TH SarabunPSK" pitchFamily="34" charset="-34"/>
                <a:cs typeface="TH SarabunPSK" pitchFamily="34" charset="-34"/>
              </a:rPr>
              <a:t>พิบูลมัง</a:t>
            </a:r>
            <a:r>
              <a:rPr lang="th-TH" sz="1600" dirty="0" smtClean="0">
                <a:latin typeface="TH SarabunPSK" pitchFamily="34" charset="-34"/>
                <a:cs typeface="TH SarabunPSK" pitchFamily="34" charset="-34"/>
              </a:rPr>
              <a:t>สาหาร จังหวัดอุบลราชธานี</a:t>
            </a:r>
            <a:endParaRPr lang="th-TH" sz="1600" dirty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18" name="รูปภาพ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32" y="2952297"/>
            <a:ext cx="2162609" cy="1619704"/>
          </a:xfrm>
          <a:prstGeom prst="rect">
            <a:avLst/>
          </a:prstGeom>
        </p:spPr>
      </p:pic>
      <p:pic>
        <p:nvPicPr>
          <p:cNvPr id="21" name="รูปภาพ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2935" y="2959515"/>
            <a:ext cx="2152972" cy="1612486"/>
          </a:xfrm>
          <a:prstGeom prst="rect">
            <a:avLst/>
          </a:prstGeom>
        </p:spPr>
      </p:pic>
      <p:pic>
        <p:nvPicPr>
          <p:cNvPr id="25" name="รูปภาพ 2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3136" y="2961821"/>
            <a:ext cx="2062495" cy="1610180"/>
          </a:xfrm>
          <a:prstGeom prst="rect">
            <a:avLst/>
          </a:prstGeom>
        </p:spPr>
      </p:pic>
      <p:pic>
        <p:nvPicPr>
          <p:cNvPr id="28" name="รูปภาพ 2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8218" y="5680481"/>
            <a:ext cx="2162609" cy="1555815"/>
          </a:xfrm>
          <a:prstGeom prst="rect">
            <a:avLst/>
          </a:prstGeom>
        </p:spPr>
      </p:pic>
      <p:pic>
        <p:nvPicPr>
          <p:cNvPr id="30" name="รูปภาพ 2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7897" y="5680481"/>
            <a:ext cx="2152972" cy="1555815"/>
          </a:xfrm>
          <a:prstGeom prst="rect">
            <a:avLst/>
          </a:prstGeom>
        </p:spPr>
      </p:pic>
      <p:pic>
        <p:nvPicPr>
          <p:cNvPr id="31" name="รูปภาพ 3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32" y="5680481"/>
            <a:ext cx="2077305" cy="1555815"/>
          </a:xfrm>
          <a:prstGeom prst="rect">
            <a:avLst/>
          </a:prstGeom>
        </p:spPr>
      </p:pic>
      <p:pic>
        <p:nvPicPr>
          <p:cNvPr id="1024" name="รูปภาพ 102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54" y="7330390"/>
            <a:ext cx="2085683" cy="1562090"/>
          </a:xfrm>
          <a:prstGeom prst="rect">
            <a:avLst/>
          </a:prstGeom>
        </p:spPr>
      </p:pic>
      <p:pic>
        <p:nvPicPr>
          <p:cNvPr id="1025" name="รูปภาพ 102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8219" y="7330391"/>
            <a:ext cx="2162608" cy="1562090"/>
          </a:xfrm>
          <a:prstGeom prst="rect">
            <a:avLst/>
          </a:prstGeom>
        </p:spPr>
      </p:pic>
      <p:pic>
        <p:nvPicPr>
          <p:cNvPr id="1027" name="รูปภาพ 102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7897" y="7330390"/>
            <a:ext cx="2152972" cy="1562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5204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1731" y="-289062"/>
            <a:ext cx="1369777" cy="1835785"/>
          </a:xfrm>
          <a:prstGeom prst="rect">
            <a:avLst/>
          </a:prstGeom>
        </p:spPr>
      </p:pic>
      <p:pic>
        <p:nvPicPr>
          <p:cNvPr id="15" name="รูปภาพ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262" y="-85927"/>
            <a:ext cx="2159347" cy="1617261"/>
          </a:xfrm>
          <a:prstGeom prst="rect">
            <a:avLst/>
          </a:prstGeom>
        </p:spPr>
      </p:pic>
      <p:sp>
        <p:nvSpPr>
          <p:cNvPr id="6" name="สี่เหลี่ยมผืนผ้า 5"/>
          <p:cNvSpPr/>
          <p:nvPr/>
        </p:nvSpPr>
        <p:spPr>
          <a:xfrm>
            <a:off x="-18392" y="3000"/>
            <a:ext cx="6876392" cy="1528334"/>
          </a:xfrm>
          <a:prstGeom prst="rect">
            <a:avLst/>
          </a:prstGeom>
          <a:gradFill>
            <a:gsLst>
              <a:gs pos="0">
                <a:srgbClr val="FFCCFF">
                  <a:alpha val="78000"/>
                  <a:lumMod val="98000"/>
                  <a:lumOff val="2000"/>
                </a:srgbClr>
              </a:gs>
              <a:gs pos="50000">
                <a:schemeClr val="accent1">
                  <a:tint val="44500"/>
                  <a:satMod val="160000"/>
                  <a:alpha val="79000"/>
                </a:schemeClr>
              </a:gs>
              <a:gs pos="100000">
                <a:schemeClr val="accent1">
                  <a:tint val="23500"/>
                  <a:satMod val="160000"/>
                  <a:alpha val="9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1" name="สี่เหลี่ยมผืนผ้า 10"/>
          <p:cNvSpPr/>
          <p:nvPr/>
        </p:nvSpPr>
        <p:spPr>
          <a:xfrm>
            <a:off x="0" y="1477938"/>
            <a:ext cx="6858000" cy="432048"/>
          </a:xfrm>
          <a:prstGeom prst="rect">
            <a:avLst/>
          </a:prstGeom>
          <a:solidFill>
            <a:srgbClr val="FF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0" name="TextBox 9"/>
          <p:cNvSpPr txBox="1"/>
          <p:nvPr/>
        </p:nvSpPr>
        <p:spPr>
          <a:xfrm>
            <a:off x="4949274" y="1447740"/>
            <a:ext cx="215284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3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H SarabunPSK" pitchFamily="34" charset="-34"/>
                <a:cs typeface="TH SarabunPSK" pitchFamily="34" charset="-34"/>
              </a:rPr>
              <a:t>นายมนตรี ศรีคำภา</a:t>
            </a:r>
          </a:p>
          <a:p>
            <a:pPr algn="ctr"/>
            <a:r>
              <a:rPr lang="th-TH" sz="13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H SarabunPSK" pitchFamily="34" charset="-34"/>
                <a:cs typeface="TH SarabunPSK" pitchFamily="34" charset="-34"/>
              </a:rPr>
              <a:t>นายกเทศมนตรีตำบลกุด</a:t>
            </a:r>
            <a:r>
              <a:rPr lang="th-TH" sz="13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H SarabunPSK" pitchFamily="34" charset="-34"/>
                <a:cs typeface="TH SarabunPSK" pitchFamily="34" charset="-34"/>
              </a:rPr>
              <a:t>ชมภู</a:t>
            </a:r>
            <a:endParaRPr lang="th-TH" sz="13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92D050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965101" y="761893"/>
            <a:ext cx="43679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4400" b="1" dirty="0" smtClean="0">
                <a:ln w="10541" cmpd="sng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eddy" pitchFamily="2" charset="0"/>
                <a:cs typeface="teddy" pitchFamily="2" charset="0"/>
              </a:rPr>
              <a:t>เทศบาลตำบลกุด</a:t>
            </a:r>
            <a:r>
              <a:rPr lang="th-TH" sz="4400" b="1" dirty="0" err="1" smtClean="0">
                <a:ln w="10541" cmpd="sng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eddy" pitchFamily="2" charset="0"/>
                <a:cs typeface="teddy" pitchFamily="2" charset="0"/>
              </a:rPr>
              <a:t>ชมภู</a:t>
            </a:r>
            <a:endParaRPr lang="th-TH" sz="4400" b="1" dirty="0">
              <a:ln w="10541" cmpd="sng">
                <a:solidFill>
                  <a:schemeClr val="bg1"/>
                </a:solidFill>
                <a:prstDash val="solid"/>
              </a:ln>
              <a:solidFill>
                <a:srgbClr val="0000FF"/>
              </a:solidFill>
              <a:effectLst>
                <a:glow rad="63500">
                  <a:schemeClr val="accent5">
                    <a:satMod val="175000"/>
                    <a:alpha val="40000"/>
                  </a:schemeClr>
                </a:glow>
              </a:effectLst>
              <a:latin typeface="teddy" pitchFamily="2" charset="0"/>
              <a:cs typeface="teddy" pitchFamily="2" charset="0"/>
            </a:endParaRPr>
          </a:p>
        </p:txBody>
      </p:sp>
      <p:pic>
        <p:nvPicPr>
          <p:cNvPr id="1026" name="Picture 2" descr="D:\Back up 06.03.2562\งานต่าย\1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7485" y="90890"/>
            <a:ext cx="825178" cy="825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1748905" y="1494478"/>
            <a:ext cx="41044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000" b="1" dirty="0" smtClean="0">
                <a:ln w="10541" cmpd="sng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latin typeface="teddy" pitchFamily="2" charset="0"/>
                <a:cs typeface="teddy" pitchFamily="2" charset="0"/>
              </a:rPr>
              <a:t>ปี</a:t>
            </a:r>
            <a:r>
              <a:rPr lang="th-TH" sz="2000" b="1" dirty="0">
                <a:ln w="10541" cmpd="sng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latin typeface="teddy" pitchFamily="2" charset="0"/>
                <a:cs typeface="teddy" pitchFamily="2" charset="0"/>
              </a:rPr>
              <a:t>ที่ </a:t>
            </a:r>
            <a:r>
              <a:rPr lang="th-TH" sz="2000" b="1" dirty="0" smtClean="0">
                <a:ln w="10541" cmpd="sng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latin typeface="teddy" pitchFamily="2" charset="0"/>
                <a:cs typeface="teddy" pitchFamily="2" charset="0"/>
              </a:rPr>
              <a:t>15 </a:t>
            </a:r>
            <a:r>
              <a:rPr lang="th-TH" sz="2000" b="1" dirty="0">
                <a:ln w="10541" cmpd="sng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latin typeface="teddy" pitchFamily="2" charset="0"/>
                <a:cs typeface="teddy" pitchFamily="2" charset="0"/>
              </a:rPr>
              <a:t>ฉบับที่ </a:t>
            </a:r>
            <a:r>
              <a:rPr lang="th-TH" sz="2000" b="1" dirty="0" smtClean="0">
                <a:ln w="10541" cmpd="sng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latin typeface="teddy" pitchFamily="2" charset="0"/>
                <a:cs typeface="teddy" pitchFamily="2" charset="0"/>
              </a:rPr>
              <a:t>7/2564 </a:t>
            </a:r>
            <a:r>
              <a:rPr lang="th-TH" sz="2000" b="1" dirty="0">
                <a:ln w="10541" cmpd="sng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latin typeface="teddy" pitchFamily="2" charset="0"/>
                <a:cs typeface="teddy" pitchFamily="2" charset="0"/>
              </a:rPr>
              <a:t>เดือน </a:t>
            </a:r>
            <a:r>
              <a:rPr lang="th-TH" sz="2000" b="1" dirty="0" smtClean="0">
                <a:ln w="10541" cmpd="sng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latin typeface="teddy" pitchFamily="2" charset="0"/>
                <a:cs typeface="teddy" pitchFamily="2" charset="0"/>
              </a:rPr>
              <a:t>กรกฎาคม</a:t>
            </a:r>
            <a:endParaRPr lang="th-TH" sz="2000" b="1" dirty="0">
              <a:ln w="10541" cmpd="sng">
                <a:solidFill>
                  <a:schemeClr val="bg1"/>
                </a:solidFill>
                <a:prstDash val="solid"/>
              </a:ln>
              <a:solidFill>
                <a:srgbClr val="00B050"/>
              </a:solidFill>
              <a:latin typeface="teddy" pitchFamily="2" charset="0"/>
              <a:cs typeface="teddy" pitchFamily="2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087941" y="-161606"/>
            <a:ext cx="295232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9600" dirty="0" smtClean="0">
                <a:solidFill>
                  <a:srgbClr val="D60093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eddy" pitchFamily="2" charset="0"/>
                <a:cs typeface="teddy" pitchFamily="2" charset="0"/>
              </a:rPr>
              <a:t>จ</a:t>
            </a:r>
            <a:r>
              <a:rPr lang="th-TH" sz="5400" dirty="0" smtClean="0">
                <a:solidFill>
                  <a:srgbClr val="D60093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eddy" pitchFamily="2" charset="0"/>
                <a:cs typeface="teddy" pitchFamily="2" charset="0"/>
              </a:rPr>
              <a:t>ดหมายข่าว</a:t>
            </a:r>
            <a:endParaRPr lang="th-TH" sz="5400" dirty="0">
              <a:solidFill>
                <a:srgbClr val="D60093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teddy" pitchFamily="2" charset="0"/>
              <a:cs typeface="teddy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0" y="1882718"/>
            <a:ext cx="6858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วันที่ 17 กรกฎาคม 2564 เวลา 09.00 น จิต</a:t>
            </a:r>
            <a:r>
              <a:rPr lang="th-TH" sz="1600" dirty="0" smtClean="0">
                <a:latin typeface="TH SarabunPSK" pitchFamily="34" charset="-34"/>
                <a:cs typeface="TH SarabunPSK" pitchFamily="34" charset="-34"/>
              </a:rPr>
              <a:t>อาสาเทศบาล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ตำบลกุด</a:t>
            </a:r>
            <a:r>
              <a:rPr lang="th-TH" sz="1600" dirty="0" err="1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ร่วมทำความสะอาดวัดภูเขาแก้วที่จะเป็นศูนย์พักคอยสำหรับผู้ที่รอรับการรักษาโรคโควิด-19 "ศูนย์พักคอย” ระดับอำเภอ เพื่อช่วยเหลือผู้ประสบภัยพิบัติกรณีฉุกเฉินตามแผนเผชิญเหตุป้องกันควบคุมการแพร่ระบาดของโรคติดเชื้อ</a:t>
            </a:r>
            <a:r>
              <a:rPr lang="th-TH" sz="1600" dirty="0" err="1">
                <a:latin typeface="TH SarabunPSK" pitchFamily="34" charset="-34"/>
                <a:cs typeface="TH SarabunPSK" pitchFamily="34" charset="-34"/>
              </a:rPr>
              <a:t>ไวรัส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โคโรนา 2019 (โควิด-19) อำเภอ</a:t>
            </a:r>
            <a:r>
              <a:rPr lang="th-TH" sz="1600" dirty="0" err="1">
                <a:latin typeface="TH SarabunPSK" pitchFamily="34" charset="-34"/>
                <a:cs typeface="TH SarabunPSK" pitchFamily="34" charset="-34"/>
              </a:rPr>
              <a:t>พิบูลมัง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สาหาร จังหวัดอุบลราชธานี</a:t>
            </a:r>
          </a:p>
        </p:txBody>
      </p:sp>
      <p:pic>
        <p:nvPicPr>
          <p:cNvPr id="5" name="รูปภาพ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2663" y="-195836"/>
            <a:ext cx="2522375" cy="1681172"/>
          </a:xfrm>
          <a:prstGeom prst="rect">
            <a:avLst/>
          </a:prstGeom>
        </p:spPr>
      </p:pic>
      <p:pic>
        <p:nvPicPr>
          <p:cNvPr id="7" name="Picture 2" descr="D:\งานต่ายกี้2564\งานต่าย\งานแต่งภาพ\สายด่วนนายกปลัด\1234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815" y="36695"/>
            <a:ext cx="1919481" cy="1438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-312249" y="1448312"/>
            <a:ext cx="215284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3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H SarabunPSK" pitchFamily="34" charset="-34"/>
                <a:cs typeface="TH SarabunPSK" pitchFamily="34" charset="-34"/>
              </a:rPr>
              <a:t>นาย</a:t>
            </a:r>
            <a:r>
              <a:rPr lang="th-TH" sz="13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H SarabunPSK" pitchFamily="34" charset="-34"/>
                <a:cs typeface="TH SarabunPSK" pitchFamily="34" charset="-34"/>
              </a:rPr>
              <a:t>อภิชาติ</a:t>
            </a:r>
            <a:r>
              <a:rPr lang="th-TH" sz="13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13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H SarabunPSK" pitchFamily="34" charset="-34"/>
                <a:cs typeface="TH SarabunPSK" pitchFamily="34" charset="-34"/>
              </a:rPr>
              <a:t>เศรษฐมาตย์</a:t>
            </a:r>
            <a:endParaRPr lang="th-TH" sz="13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92D050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TH SarabunPSK" pitchFamily="34" charset="-34"/>
              <a:cs typeface="TH SarabunPSK" pitchFamily="34" charset="-34"/>
            </a:endParaRPr>
          </a:p>
          <a:p>
            <a:pPr algn="ctr"/>
            <a:r>
              <a:rPr lang="th-TH" sz="13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H SarabunPSK" pitchFamily="34" charset="-34"/>
                <a:cs typeface="TH SarabunPSK" pitchFamily="34" charset="-34"/>
              </a:rPr>
              <a:t>ปลัดเทศบาลตำบลกุด</a:t>
            </a:r>
            <a:r>
              <a:rPr lang="th-TH" sz="13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H SarabunPSK" pitchFamily="34" charset="-34"/>
                <a:cs typeface="TH SarabunPSK" pitchFamily="34" charset="-34"/>
              </a:rPr>
              <a:t>ชมภู</a:t>
            </a:r>
            <a:endParaRPr lang="th-TH" sz="13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92D050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7487" y="4223947"/>
            <a:ext cx="6858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วันที่ 19 กรกฎาคม 2564 เวลา 09.00 น. นายมนตรี ศรีคำภา นายกเทศมนตรีตำบลกุด</a:t>
            </a:r>
            <a:r>
              <a:rPr lang="th-TH" sz="1600" dirty="0" err="1" smtClean="0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1600" dirty="0" smtClean="0">
                <a:latin typeface="TH SarabunPSK" pitchFamily="34" charset="-34"/>
                <a:cs typeface="TH SarabunPSK" pitchFamily="34" charset="-34"/>
              </a:rPr>
              <a:t> พร้อม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คณะผู้บริหารฯ </a:t>
            </a:r>
            <a:endParaRPr lang="th-TH" sz="1600" dirty="0" smtClean="0">
              <a:latin typeface="TH SarabunPSK" pitchFamily="34" charset="-34"/>
              <a:cs typeface="TH SarabunPSK" pitchFamily="34" charset="-34"/>
            </a:endParaRPr>
          </a:p>
          <a:p>
            <a:r>
              <a:rPr lang="th-TH" sz="1600" dirty="0" smtClean="0">
                <a:latin typeface="TH SarabunPSK" pitchFamily="34" charset="-34"/>
                <a:cs typeface="TH SarabunPSK" pitchFamily="34" charset="-34"/>
              </a:rPr>
              <a:t>นาย</a:t>
            </a:r>
            <a:r>
              <a:rPr lang="th-TH" sz="1600" dirty="0" err="1">
                <a:latin typeface="TH SarabunPSK" pitchFamily="34" charset="-34"/>
                <a:cs typeface="TH SarabunPSK" pitchFamily="34" charset="-34"/>
              </a:rPr>
              <a:t>อภิชาติ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1600" dirty="0" err="1">
                <a:latin typeface="TH SarabunPSK" pitchFamily="34" charset="-34"/>
                <a:cs typeface="TH SarabunPSK" pitchFamily="34" charset="-34"/>
              </a:rPr>
              <a:t>เศรษฐมาตย์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 ปลัดเทศบาลตำบลกุด</a:t>
            </a:r>
            <a:r>
              <a:rPr lang="th-TH" sz="1600" dirty="0" err="1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 พร้อมเจ้าหน้าที่พนักงานเทศบาลตำบลกุด</a:t>
            </a:r>
            <a:r>
              <a:rPr lang="th-TH" sz="1600" dirty="0" err="1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 ผู้ใหญ่บ้าน สมาชิกสภาเทศบาลตำบลกุด</a:t>
            </a:r>
            <a:r>
              <a:rPr lang="th-TH" sz="1600" dirty="0" err="1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 ร่วมกัน </a:t>
            </a:r>
            <a:r>
              <a:rPr lang="en-US" sz="1600" dirty="0">
                <a:latin typeface="TH SarabunPSK" pitchFamily="34" charset="-34"/>
                <a:cs typeface="TH SarabunPSK" pitchFamily="34" charset="-34"/>
              </a:rPr>
              <a:t>Big Cleaning Day 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ทำความสะอาด ตัดแต่งกิ่งไม้ ซ่อมแซมไฟฟ้า ซ่อมแซมถนน พ่นหมอกควัน กำจัดยุงลาย ป้องกันโรคไข้เลือดออก และรับฟังความคิดเห็นของประชาชนภายในหมู่บ้าน บ้านหินสูง หมู่ 4 ตำบลกุด</a:t>
            </a:r>
            <a:r>
              <a:rPr lang="th-TH" sz="1600" dirty="0" err="1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 ตามแผน</a:t>
            </a:r>
            <a:r>
              <a:rPr lang="th-TH" sz="1600" dirty="0" err="1">
                <a:latin typeface="TH SarabunPSK" pitchFamily="34" charset="-34"/>
                <a:cs typeface="TH SarabunPSK" pitchFamily="34" charset="-34"/>
              </a:rPr>
              <a:t>บูรณา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การร่วมกันทำความสะอาดชุมชนหมู่บ้านของคณะเทศบาลผู้บริหารพนักงานเทศบาล</a:t>
            </a:r>
            <a:r>
              <a:rPr lang="th-TH" sz="1600" dirty="0" err="1">
                <a:latin typeface="TH SarabunPSK" pitchFamily="34" charset="-34"/>
                <a:cs typeface="TH SarabunPSK" pitchFamily="34" charset="-34"/>
              </a:rPr>
              <a:t>ตําบล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กุด</a:t>
            </a:r>
            <a:r>
              <a:rPr lang="th-TH" sz="1600" dirty="0" err="1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ร่วมกับชุมชนและหมู่บ้านในเขตเทศบาล</a:t>
            </a:r>
            <a:r>
              <a:rPr lang="th-TH" sz="1600" dirty="0" err="1">
                <a:latin typeface="TH SarabunPSK" pitchFamily="34" charset="-34"/>
                <a:cs typeface="TH SarabunPSK" pitchFamily="34" charset="-34"/>
              </a:rPr>
              <a:t>ตําบล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กุด</a:t>
            </a:r>
            <a:r>
              <a:rPr lang="th-TH" sz="1600" dirty="0" err="1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 ระหว่างวันที่ 21 มิถุนายน 2564 ถึง 4 สิงหาคม 2564</a:t>
            </a:r>
          </a:p>
        </p:txBody>
      </p:sp>
      <p:pic>
        <p:nvPicPr>
          <p:cNvPr id="3" name="รูปภาพ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640" y="2713715"/>
            <a:ext cx="2016224" cy="1512168"/>
          </a:xfrm>
          <a:prstGeom prst="rect">
            <a:avLst/>
          </a:prstGeom>
        </p:spPr>
      </p:pic>
      <p:pic>
        <p:nvPicPr>
          <p:cNvPr id="4" name="รูปภาพ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6431" y="2713715"/>
            <a:ext cx="2013643" cy="1510232"/>
          </a:xfrm>
          <a:prstGeom prst="rect">
            <a:avLst/>
          </a:prstGeom>
        </p:spPr>
      </p:pic>
      <p:pic>
        <p:nvPicPr>
          <p:cNvPr id="8" name="รูปภาพ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1732" y="2713716"/>
            <a:ext cx="2013642" cy="1510232"/>
          </a:xfrm>
          <a:prstGeom prst="rect">
            <a:avLst/>
          </a:prstGeom>
        </p:spPr>
      </p:pic>
      <p:pic>
        <p:nvPicPr>
          <p:cNvPr id="9" name="รูปภาพ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265" y="5875140"/>
            <a:ext cx="2023599" cy="1505172"/>
          </a:xfrm>
          <a:prstGeom prst="rect">
            <a:avLst/>
          </a:prstGeom>
        </p:spPr>
      </p:pic>
      <p:pic>
        <p:nvPicPr>
          <p:cNvPr id="13" name="รูปภาพ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3145" y="5875140"/>
            <a:ext cx="1920213" cy="1505172"/>
          </a:xfrm>
          <a:prstGeom prst="rect">
            <a:avLst/>
          </a:prstGeom>
        </p:spPr>
      </p:pic>
      <p:pic>
        <p:nvPicPr>
          <p:cNvPr id="17" name="รูปภาพ 1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7603" y="5875140"/>
            <a:ext cx="2219749" cy="1505172"/>
          </a:xfrm>
          <a:prstGeom prst="rect">
            <a:avLst/>
          </a:prstGeom>
        </p:spPr>
      </p:pic>
      <p:pic>
        <p:nvPicPr>
          <p:cNvPr id="19" name="รูปภาพ 1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264" y="7535813"/>
            <a:ext cx="2023599" cy="1500683"/>
          </a:xfrm>
          <a:prstGeom prst="rect">
            <a:avLst/>
          </a:prstGeom>
        </p:spPr>
      </p:pic>
      <p:pic>
        <p:nvPicPr>
          <p:cNvPr id="21" name="รูปภาพ 2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6900" y="7535813"/>
            <a:ext cx="1926458" cy="1500683"/>
          </a:xfrm>
          <a:prstGeom prst="rect">
            <a:avLst/>
          </a:prstGeom>
        </p:spPr>
      </p:pic>
      <p:pic>
        <p:nvPicPr>
          <p:cNvPr id="24" name="รูปภาพ 2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7602" y="7535813"/>
            <a:ext cx="2219749" cy="1500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706179"/>
      </p:ext>
    </p:extLst>
  </p:cSld>
  <p:clrMapOvr>
    <a:masterClrMapping/>
  </p:clrMapOvr>
</p:sld>
</file>

<file path=ppt/theme/theme1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10071</TotalTime>
  <Words>3075</Words>
  <Application>Microsoft Office PowerPoint</Application>
  <PresentationFormat>นำเสนอทางหน้าจอ (4:3)</PresentationFormat>
  <Paragraphs>162</Paragraphs>
  <Slides>15</Slides>
  <Notes>0</Notes>
  <HiddenSlides>0</HiddenSlides>
  <MMClips>0</MMClips>
  <ScaleCrop>false</ScaleCrop>
  <HeadingPairs>
    <vt:vector size="4" baseType="variant">
      <vt:variant>
        <vt:lpstr>ชุดรูปแบบ</vt:lpstr>
      </vt:variant>
      <vt:variant>
        <vt:i4>1</vt:i4>
      </vt:variant>
      <vt:variant>
        <vt:lpstr>ชื่อเรื่องภาพนิ่ง</vt:lpstr>
      </vt:variant>
      <vt:variant>
        <vt:i4>15</vt:i4>
      </vt:variant>
    </vt:vector>
  </HeadingPairs>
  <TitlesOfParts>
    <vt:vector size="16" baseType="lpstr">
      <vt:lpstr>ชุดรูปแบบของ Office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งานนำเสนอ PowerPoint</dc:title>
  <dc:creator>Win7 Pro</dc:creator>
  <cp:lastModifiedBy>Win7 Pro</cp:lastModifiedBy>
  <cp:revision>344</cp:revision>
  <cp:lastPrinted>2021-08-10T03:50:56Z</cp:lastPrinted>
  <dcterms:created xsi:type="dcterms:W3CDTF">2020-01-27T07:07:03Z</dcterms:created>
  <dcterms:modified xsi:type="dcterms:W3CDTF">2021-08-18T03:43:46Z</dcterms:modified>
</cp:coreProperties>
</file>