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itr" panose="00000500000000000000" pitchFamily="2" charset="-34"/>
      <p:regular r:id="rId10"/>
      <p:bold r:id="rId11"/>
    </p:embeddedFont>
    <p:embeddedFont>
      <p:font typeface="Mitr Light" panose="00000400000000000000" pitchFamily="2" charset="-34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189"/>
    <a:srgbClr val="EB2169"/>
    <a:srgbClr val="F5833F"/>
    <a:srgbClr val="00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48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7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9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5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7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4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4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73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446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5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38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7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8E6B-791D-436A-B298-E18E3D902B26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46E6-33F6-48D6-B602-C1EA9138B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26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C2F690-985E-40CC-AD2A-53C61F066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"/>
            <a:ext cx="10691813" cy="7557376"/>
          </a:xfrm>
          <a:prstGeom prst="rect">
            <a:avLst/>
          </a:prstGeom>
        </p:spPr>
      </p:pic>
      <p:cxnSp>
        <p:nvCxnSpPr>
          <p:cNvPr id="57" name="ตัวเชื่อมต่อตรง 56">
            <a:extLst>
              <a:ext uri="{FF2B5EF4-FFF2-40B4-BE49-F238E27FC236}">
                <a16:creationId xmlns:a16="http://schemas.microsoft.com/office/drawing/2014/main" id="{AA8195F3-89C4-4853-8D9F-ADF217CE11CF}"/>
              </a:ext>
            </a:extLst>
          </p:cNvPr>
          <p:cNvCxnSpPr>
            <a:cxnSpLocks/>
          </p:cNvCxnSpPr>
          <p:nvPr/>
        </p:nvCxnSpPr>
        <p:spPr>
          <a:xfrm flipH="1">
            <a:off x="7738585" y="3378575"/>
            <a:ext cx="4081" cy="802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>
            <a:extLst>
              <a:ext uri="{FF2B5EF4-FFF2-40B4-BE49-F238E27FC236}">
                <a16:creationId xmlns:a16="http://schemas.microsoft.com/office/drawing/2014/main" id="{4AF9ECE0-F451-46D8-8796-3A4F466E6834}"/>
              </a:ext>
            </a:extLst>
          </p:cNvPr>
          <p:cNvCxnSpPr>
            <a:cxnSpLocks/>
          </p:cNvCxnSpPr>
          <p:nvPr/>
        </p:nvCxnSpPr>
        <p:spPr>
          <a:xfrm flipH="1">
            <a:off x="2601965" y="3412480"/>
            <a:ext cx="4081" cy="672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65B5AF8-DEC5-44A0-B781-3696BAB4E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196" r="85378" b="78939"/>
          <a:stretch/>
        </p:blipFill>
        <p:spPr>
          <a:xfrm>
            <a:off x="186813" y="167148"/>
            <a:ext cx="1376516" cy="142567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4031CC0-D8B1-4634-9B4F-57783D8EF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t="15207" r="34249" b="72043"/>
          <a:stretch/>
        </p:blipFill>
        <p:spPr>
          <a:xfrm>
            <a:off x="3259393" y="936947"/>
            <a:ext cx="4049762" cy="1150370"/>
          </a:xfrm>
          <a:prstGeom prst="rect">
            <a:avLst/>
          </a:prstGeom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7354E1E-DCF1-49F5-8507-95D7C07E2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34852" r="60365" b="56837"/>
          <a:stretch/>
        </p:blipFill>
        <p:spPr>
          <a:xfrm>
            <a:off x="1047288" y="2605300"/>
            <a:ext cx="3142944" cy="62811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8DAD4A7-9976-45C8-A7B0-5F74A1F59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2" t="34852" r="5058" b="56837"/>
          <a:stretch/>
        </p:blipFill>
        <p:spPr>
          <a:xfrm>
            <a:off x="6116646" y="2615377"/>
            <a:ext cx="3032628" cy="62811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A94EBCA-984E-47BB-94A9-EC8A26D6C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7472" r="80045" b="44217"/>
          <a:stretch/>
        </p:blipFill>
        <p:spPr>
          <a:xfrm>
            <a:off x="1693995" y="4010086"/>
            <a:ext cx="1946788" cy="628119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8A77E91-ED5A-42E8-8176-E65EFBD35E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47472" r="59721" b="44217"/>
          <a:stretch/>
        </p:blipFill>
        <p:spPr>
          <a:xfrm>
            <a:off x="4069856" y="5347016"/>
            <a:ext cx="2094271" cy="628118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62460ED-DFB2-4AC4-AC3D-1F3840E894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5" t="47472" r="40316" b="44217"/>
          <a:stretch/>
        </p:blipFill>
        <p:spPr>
          <a:xfrm>
            <a:off x="1636442" y="5347016"/>
            <a:ext cx="2094270" cy="628118"/>
          </a:xfrm>
          <a:prstGeom prst="rect">
            <a:avLst/>
          </a:prstGeom>
          <a:ln>
            <a:noFill/>
          </a:ln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0E43AC6-CF17-4533-A820-A065EFC8E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2" t="47472" r="20692" b="44217"/>
          <a:stretch/>
        </p:blipFill>
        <p:spPr>
          <a:xfrm>
            <a:off x="6014145" y="4145750"/>
            <a:ext cx="3358639" cy="628118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D6DA29F-F061-4C82-AB51-2DCDA65123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9" t="47472" r="1747" b="44217"/>
          <a:stretch/>
        </p:blipFill>
        <p:spPr>
          <a:xfrm>
            <a:off x="1563329" y="6127133"/>
            <a:ext cx="2451262" cy="628118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6984FB3F-60B7-4A9E-A517-D815BE9750A2}"/>
              </a:ext>
            </a:extLst>
          </p:cNvPr>
          <p:cNvSpPr txBox="1"/>
          <p:nvPr/>
        </p:nvSpPr>
        <p:spPr>
          <a:xfrm>
            <a:off x="3640238" y="1043886"/>
            <a:ext cx="3288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rgbClr val="EF5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โครงสร้าง</a:t>
            </a:r>
          </a:p>
          <a:p>
            <a:pPr algn="ctr"/>
            <a:r>
              <a:rPr lang="th-TH" sz="2800" dirty="0">
                <a:solidFill>
                  <a:srgbClr val="EF5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เทศบาลตำบลกุดชมภู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5ECC6CD-BE24-4387-B299-0511AF73D879}"/>
              </a:ext>
            </a:extLst>
          </p:cNvPr>
          <p:cNvSpPr txBox="1"/>
          <p:nvPr/>
        </p:nvSpPr>
        <p:spPr>
          <a:xfrm>
            <a:off x="2115981" y="273220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ฝ่ายบริหาร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003E695D-8C2E-47AC-841B-F659BE4C8600}"/>
              </a:ext>
            </a:extLst>
          </p:cNvPr>
          <p:cNvSpPr txBox="1"/>
          <p:nvPr/>
        </p:nvSpPr>
        <p:spPr>
          <a:xfrm>
            <a:off x="6752450" y="2732207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ฝ่ายนิติบัญญัติ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9BD84726-B866-4D94-9C9E-9CB19F67F453}"/>
              </a:ext>
            </a:extLst>
          </p:cNvPr>
          <p:cNvSpPr txBox="1"/>
          <p:nvPr/>
        </p:nvSpPr>
        <p:spPr>
          <a:xfrm>
            <a:off x="1893780" y="4162384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นายกเทศมนตรี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F6C9891C-100C-4570-AAFA-B4B9786F7FED}"/>
              </a:ext>
            </a:extLst>
          </p:cNvPr>
          <p:cNvSpPr txBox="1"/>
          <p:nvPr/>
        </p:nvSpPr>
        <p:spPr>
          <a:xfrm>
            <a:off x="6287707" y="4273667"/>
            <a:ext cx="2901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ประธานสภาเทศบาลตำบลกุดชมภู</a:t>
            </a:r>
          </a:p>
        </p:txBody>
      </p:sp>
      <p:cxnSp>
        <p:nvCxnSpPr>
          <p:cNvPr id="49" name="ตัวเชื่อมต่อตรง 48">
            <a:extLst>
              <a:ext uri="{FF2B5EF4-FFF2-40B4-BE49-F238E27FC236}">
                <a16:creationId xmlns:a16="http://schemas.microsoft.com/office/drawing/2014/main" id="{C64BCBA3-EED7-4955-B359-C50B99E14E9D}"/>
              </a:ext>
            </a:extLst>
          </p:cNvPr>
          <p:cNvCxnSpPr>
            <a:cxnSpLocks/>
          </p:cNvCxnSpPr>
          <p:nvPr/>
        </p:nvCxnSpPr>
        <p:spPr>
          <a:xfrm>
            <a:off x="2601965" y="3395848"/>
            <a:ext cx="51207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>
            <a:extLst>
              <a:ext uri="{FF2B5EF4-FFF2-40B4-BE49-F238E27FC236}">
                <a16:creationId xmlns:a16="http://schemas.microsoft.com/office/drawing/2014/main" id="{C28902A4-096B-4E0B-868C-AA0C7C3D2014}"/>
              </a:ext>
            </a:extLst>
          </p:cNvPr>
          <p:cNvCxnSpPr>
            <a:cxnSpLocks/>
          </p:cNvCxnSpPr>
          <p:nvPr/>
        </p:nvCxnSpPr>
        <p:spPr>
          <a:xfrm flipV="1">
            <a:off x="2617696" y="4620618"/>
            <a:ext cx="0" cy="75499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1B2A00B-B8D7-5313-DCBB-22EEEB390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7" y="270747"/>
            <a:ext cx="1200245" cy="1200245"/>
          </a:xfrm>
          <a:prstGeom prst="rect">
            <a:avLst/>
          </a:prstGeom>
        </p:spPr>
      </p:pic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B87A2171-DBB2-210A-BBC3-FAAE0735F02F}"/>
              </a:ext>
            </a:extLst>
          </p:cNvPr>
          <p:cNvSpPr txBox="1"/>
          <p:nvPr/>
        </p:nvSpPr>
        <p:spPr>
          <a:xfrm>
            <a:off x="1767199" y="549901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รองนายกเทศมนตรี</a:t>
            </a:r>
          </a:p>
        </p:txBody>
      </p:sp>
      <p:cxnSp>
        <p:nvCxnSpPr>
          <p:cNvPr id="62" name="ตัวเชื่อมต่อตรง 61">
            <a:extLst>
              <a:ext uri="{FF2B5EF4-FFF2-40B4-BE49-F238E27FC236}">
                <a16:creationId xmlns:a16="http://schemas.microsoft.com/office/drawing/2014/main" id="{A8A92A1B-2BB5-6050-7997-89ECB4310B6D}"/>
              </a:ext>
            </a:extLst>
          </p:cNvPr>
          <p:cNvCxnSpPr>
            <a:cxnSpLocks/>
          </p:cNvCxnSpPr>
          <p:nvPr/>
        </p:nvCxnSpPr>
        <p:spPr>
          <a:xfrm flipH="1">
            <a:off x="2665041" y="4998116"/>
            <a:ext cx="245126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>
            <a:extLst>
              <a:ext uri="{FF2B5EF4-FFF2-40B4-BE49-F238E27FC236}">
                <a16:creationId xmlns:a16="http://schemas.microsoft.com/office/drawing/2014/main" id="{C6C80F1D-29E9-25EC-D73F-C3A7ED6940E1}"/>
              </a:ext>
            </a:extLst>
          </p:cNvPr>
          <p:cNvCxnSpPr>
            <a:cxnSpLocks/>
          </p:cNvCxnSpPr>
          <p:nvPr/>
        </p:nvCxnSpPr>
        <p:spPr>
          <a:xfrm flipV="1">
            <a:off x="5101418" y="5033407"/>
            <a:ext cx="1444" cy="3514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03154C13-794F-5539-C97A-A5C5B9A5BE4C}"/>
              </a:ext>
            </a:extLst>
          </p:cNvPr>
          <p:cNvSpPr txBox="1"/>
          <p:nvPr/>
        </p:nvSpPr>
        <p:spPr>
          <a:xfrm>
            <a:off x="4218461" y="548322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รองนายกเทศมนตรี</a:t>
            </a:r>
          </a:p>
        </p:txBody>
      </p:sp>
      <p:cxnSp>
        <p:nvCxnSpPr>
          <p:cNvPr id="66" name="ตัวเชื่อมต่อตรง 65">
            <a:extLst>
              <a:ext uri="{FF2B5EF4-FFF2-40B4-BE49-F238E27FC236}">
                <a16:creationId xmlns:a16="http://schemas.microsoft.com/office/drawing/2014/main" id="{5826984B-E799-60EE-9424-73DA4DFCDD16}"/>
              </a:ext>
            </a:extLst>
          </p:cNvPr>
          <p:cNvCxnSpPr>
            <a:cxnSpLocks/>
          </p:cNvCxnSpPr>
          <p:nvPr/>
        </p:nvCxnSpPr>
        <p:spPr>
          <a:xfrm flipH="1">
            <a:off x="731369" y="4316630"/>
            <a:ext cx="96262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>
            <a:extLst>
              <a:ext uri="{FF2B5EF4-FFF2-40B4-BE49-F238E27FC236}">
                <a16:creationId xmlns:a16="http://schemas.microsoft.com/office/drawing/2014/main" id="{CFBA6D97-5A1E-3C56-F6F6-4E3F28AF696D}"/>
              </a:ext>
            </a:extLst>
          </p:cNvPr>
          <p:cNvCxnSpPr>
            <a:cxnSpLocks/>
          </p:cNvCxnSpPr>
          <p:nvPr/>
        </p:nvCxnSpPr>
        <p:spPr>
          <a:xfrm>
            <a:off x="731369" y="4298527"/>
            <a:ext cx="10424" cy="27880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>
            <a:extLst>
              <a:ext uri="{FF2B5EF4-FFF2-40B4-BE49-F238E27FC236}">
                <a16:creationId xmlns:a16="http://schemas.microsoft.com/office/drawing/2014/main" id="{118FBB50-96A5-FB47-6F0F-2DAE48F5D7A3}"/>
              </a:ext>
            </a:extLst>
          </p:cNvPr>
          <p:cNvCxnSpPr>
            <a:cxnSpLocks/>
          </p:cNvCxnSpPr>
          <p:nvPr/>
        </p:nvCxnSpPr>
        <p:spPr>
          <a:xfrm flipH="1">
            <a:off x="735118" y="6471752"/>
            <a:ext cx="9588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>
            <a:extLst>
              <a:ext uri="{FF2B5EF4-FFF2-40B4-BE49-F238E27FC236}">
                <a16:creationId xmlns:a16="http://schemas.microsoft.com/office/drawing/2014/main" id="{1DC1C3FD-9CFF-694F-B3DB-BBAAE45A90F9}"/>
              </a:ext>
            </a:extLst>
          </p:cNvPr>
          <p:cNvCxnSpPr>
            <a:cxnSpLocks/>
          </p:cNvCxnSpPr>
          <p:nvPr/>
        </p:nvCxnSpPr>
        <p:spPr>
          <a:xfrm flipH="1">
            <a:off x="741793" y="7086600"/>
            <a:ext cx="9588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1E56D434-59B8-440B-1613-79E9B4974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9" t="47472" r="1747" b="44217"/>
          <a:stretch/>
        </p:blipFill>
        <p:spPr>
          <a:xfrm>
            <a:off x="1563329" y="6734396"/>
            <a:ext cx="2451262" cy="628118"/>
          </a:xfrm>
          <a:prstGeom prst="rect">
            <a:avLst/>
          </a:prstGeom>
        </p:spPr>
      </p:pic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058BDFE1-2F29-DE22-DB4D-DEB1C833EA12}"/>
              </a:ext>
            </a:extLst>
          </p:cNvPr>
          <p:cNvSpPr txBox="1"/>
          <p:nvPr/>
        </p:nvSpPr>
        <p:spPr>
          <a:xfrm>
            <a:off x="1769932" y="6279430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ที่ปรึกษานายกเทศมนตรี</a:t>
            </a: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D4BC04C9-A6A2-289B-376A-DA328E7802F0}"/>
              </a:ext>
            </a:extLst>
          </p:cNvPr>
          <p:cNvSpPr txBox="1"/>
          <p:nvPr/>
        </p:nvSpPr>
        <p:spPr>
          <a:xfrm>
            <a:off x="1697958" y="6883319"/>
            <a:ext cx="2281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เลขานุการนายกเทศมนตรี</a:t>
            </a:r>
          </a:p>
        </p:txBody>
      </p:sp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3779D43D-2DC5-DC4E-C3C0-D7490BBE8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47472" r="59721" b="44217"/>
          <a:stretch/>
        </p:blipFill>
        <p:spPr>
          <a:xfrm>
            <a:off x="8553269" y="6471752"/>
            <a:ext cx="2094271" cy="888751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4F1DC700-9BA8-0035-DAA7-EE2E225DB6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47472" r="59721" b="44217"/>
          <a:stretch/>
        </p:blipFill>
        <p:spPr>
          <a:xfrm>
            <a:off x="8581649" y="5550693"/>
            <a:ext cx="2094271" cy="983670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ADA5669B-D68C-CFD8-5F1B-A5FEF7F575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47472" r="59721" b="44217"/>
          <a:stretch/>
        </p:blipFill>
        <p:spPr>
          <a:xfrm>
            <a:off x="8513439" y="4661747"/>
            <a:ext cx="2191923" cy="959463"/>
          </a:xfrm>
          <a:prstGeom prst="rect">
            <a:avLst/>
          </a:prstGeom>
        </p:spPr>
      </p:pic>
      <p:cxnSp>
        <p:nvCxnSpPr>
          <p:cNvPr id="90" name="ตัวเชื่อมต่อตรง 89">
            <a:extLst>
              <a:ext uri="{FF2B5EF4-FFF2-40B4-BE49-F238E27FC236}">
                <a16:creationId xmlns:a16="http://schemas.microsoft.com/office/drawing/2014/main" id="{AA561A57-5DDB-D6AD-C4D2-3C410740B365}"/>
              </a:ext>
            </a:extLst>
          </p:cNvPr>
          <p:cNvCxnSpPr>
            <a:cxnSpLocks/>
          </p:cNvCxnSpPr>
          <p:nvPr/>
        </p:nvCxnSpPr>
        <p:spPr>
          <a:xfrm>
            <a:off x="7752134" y="4659657"/>
            <a:ext cx="34482" cy="2223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>
            <a:extLst>
              <a:ext uri="{FF2B5EF4-FFF2-40B4-BE49-F238E27FC236}">
                <a16:creationId xmlns:a16="http://schemas.microsoft.com/office/drawing/2014/main" id="{2FB652C8-F7A1-BBC5-ABDB-B44C9AC370F1}"/>
              </a:ext>
            </a:extLst>
          </p:cNvPr>
          <p:cNvCxnSpPr>
            <a:cxnSpLocks/>
          </p:cNvCxnSpPr>
          <p:nvPr/>
        </p:nvCxnSpPr>
        <p:spPr>
          <a:xfrm flipH="1">
            <a:off x="7738585" y="5057708"/>
            <a:ext cx="79503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>
            <a:extLst>
              <a:ext uri="{FF2B5EF4-FFF2-40B4-BE49-F238E27FC236}">
                <a16:creationId xmlns:a16="http://schemas.microsoft.com/office/drawing/2014/main" id="{B804C19E-5E2F-0307-B45C-629F5B57C800}"/>
              </a:ext>
            </a:extLst>
          </p:cNvPr>
          <p:cNvCxnSpPr>
            <a:cxnSpLocks/>
          </p:cNvCxnSpPr>
          <p:nvPr/>
        </p:nvCxnSpPr>
        <p:spPr>
          <a:xfrm flipH="1">
            <a:off x="7786616" y="6054647"/>
            <a:ext cx="79503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>
            <a:extLst>
              <a:ext uri="{FF2B5EF4-FFF2-40B4-BE49-F238E27FC236}">
                <a16:creationId xmlns:a16="http://schemas.microsoft.com/office/drawing/2014/main" id="{59CC2839-D6F1-CB33-8159-1CE1A4CB8B41}"/>
              </a:ext>
            </a:extLst>
          </p:cNvPr>
          <p:cNvCxnSpPr>
            <a:cxnSpLocks/>
          </p:cNvCxnSpPr>
          <p:nvPr/>
        </p:nvCxnSpPr>
        <p:spPr>
          <a:xfrm flipH="1">
            <a:off x="7810674" y="6868881"/>
            <a:ext cx="77097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id="{0C98F7B3-6D2B-2C10-948D-9B1196ECD9A3}"/>
              </a:ext>
            </a:extLst>
          </p:cNvPr>
          <p:cNvSpPr txBox="1"/>
          <p:nvPr/>
        </p:nvSpPr>
        <p:spPr>
          <a:xfrm>
            <a:off x="8552208" y="4853608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รองประธานสภาเทศบาล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ตำบลกุดชมภู</a:t>
            </a: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id="{188C8D43-8964-7A95-3161-C8C81934347B}"/>
              </a:ext>
            </a:extLst>
          </p:cNvPr>
          <p:cNvSpPr txBox="1"/>
          <p:nvPr/>
        </p:nvSpPr>
        <p:spPr>
          <a:xfrm>
            <a:off x="8604951" y="5712705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เลขานุการสภาเทศบาล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ตำบลกุดชมภู</a:t>
            </a:r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AE750633-1827-DB73-0205-6EE50A84B0CA}"/>
              </a:ext>
            </a:extLst>
          </p:cNvPr>
          <p:cNvSpPr txBox="1"/>
          <p:nvPr/>
        </p:nvSpPr>
        <p:spPr>
          <a:xfrm>
            <a:off x="8711011" y="6590931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สมาชิกสภาเทศบาล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ตำบลกุดชมภู</a:t>
            </a:r>
          </a:p>
        </p:txBody>
      </p:sp>
    </p:spTree>
    <p:extLst>
      <p:ext uri="{BB962C8B-B14F-4D97-AF65-F5344CB8AC3E}">
        <p14:creationId xmlns:p14="http://schemas.microsoft.com/office/powerpoint/2010/main" val="1900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F3EF673-8EFC-4B71-B939-61F41AED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"/>
            <a:ext cx="10691813" cy="7557376"/>
          </a:xfrm>
          <a:prstGeom prst="rect">
            <a:avLst/>
          </a:prstGeom>
        </p:spPr>
      </p:pic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ABD0B71-2B42-4754-80DC-5064C263A129}"/>
              </a:ext>
            </a:extLst>
          </p:cNvPr>
          <p:cNvCxnSpPr>
            <a:cxnSpLocks/>
          </p:cNvCxnSpPr>
          <p:nvPr/>
        </p:nvCxnSpPr>
        <p:spPr>
          <a:xfrm flipH="1">
            <a:off x="9151243" y="3432198"/>
            <a:ext cx="4081" cy="963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DF792D48-63C3-474B-AAF7-BD8AE70B8354}"/>
              </a:ext>
            </a:extLst>
          </p:cNvPr>
          <p:cNvCxnSpPr>
            <a:cxnSpLocks/>
          </p:cNvCxnSpPr>
          <p:nvPr/>
        </p:nvCxnSpPr>
        <p:spPr>
          <a:xfrm flipH="1">
            <a:off x="1281180" y="3455871"/>
            <a:ext cx="4081" cy="963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>
            <a:extLst>
              <a:ext uri="{FF2B5EF4-FFF2-40B4-BE49-F238E27FC236}">
                <a16:creationId xmlns:a16="http://schemas.microsoft.com/office/drawing/2014/main" id="{EB59342B-B692-4A73-863F-BB5425BB6AED}"/>
              </a:ext>
            </a:extLst>
          </p:cNvPr>
          <p:cNvCxnSpPr>
            <a:cxnSpLocks/>
          </p:cNvCxnSpPr>
          <p:nvPr/>
        </p:nvCxnSpPr>
        <p:spPr>
          <a:xfrm>
            <a:off x="1281180" y="3444475"/>
            <a:ext cx="7870063" cy="113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FF3922D7-0604-4CA0-88CF-AF3231855A62}"/>
              </a:ext>
            </a:extLst>
          </p:cNvPr>
          <p:cNvCxnSpPr>
            <a:cxnSpLocks/>
          </p:cNvCxnSpPr>
          <p:nvPr/>
        </p:nvCxnSpPr>
        <p:spPr>
          <a:xfrm>
            <a:off x="5303316" y="3013659"/>
            <a:ext cx="236988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425707-5DB3-4115-BFD3-41081A60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2" t="15478" r="34084" b="71980"/>
          <a:stretch/>
        </p:blipFill>
        <p:spPr>
          <a:xfrm>
            <a:off x="3612995" y="973340"/>
            <a:ext cx="3434576" cy="87083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92B0B0-5917-4888-88CD-901FD75E9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34955" r="60471" b="57667"/>
          <a:stretch/>
        </p:blipFill>
        <p:spPr>
          <a:xfrm>
            <a:off x="3649005" y="2013525"/>
            <a:ext cx="3340255" cy="73230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C06239D-CC9F-4D0E-94C6-B2745AC30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1" t="34955" r="4693" b="57667"/>
          <a:stretch/>
        </p:blipFill>
        <p:spPr>
          <a:xfrm>
            <a:off x="7541429" y="2710644"/>
            <a:ext cx="2727757" cy="55756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F2FB896-21F3-4856-B300-DF233ADC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47497" r="79975" b="43797"/>
          <a:stretch/>
        </p:blipFill>
        <p:spPr>
          <a:xfrm>
            <a:off x="381242" y="3599984"/>
            <a:ext cx="2007220" cy="65792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D5BC138-E70E-44E1-A02A-EC3FBDD5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5" t="47497" r="1252" b="43797"/>
          <a:stretch/>
        </p:blipFill>
        <p:spPr>
          <a:xfrm>
            <a:off x="8212462" y="3554011"/>
            <a:ext cx="2007220" cy="65792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A40A1B21-28F2-4654-91EE-D4D083A9D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56203" r="79975" b="2039"/>
          <a:stretch/>
        </p:blipFill>
        <p:spPr>
          <a:xfrm>
            <a:off x="133814" y="4248615"/>
            <a:ext cx="2816499" cy="315579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45FFE81-ED18-4F1C-8322-D084BD1C8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57667" r="60388" b="2039"/>
          <a:stretch/>
        </p:blipFill>
        <p:spPr>
          <a:xfrm>
            <a:off x="2948463" y="4359275"/>
            <a:ext cx="2446753" cy="304513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8C69784-BA6E-4DB1-AAFF-1553DBFD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3" t="57667" r="20839" b="2039"/>
          <a:stretch/>
        </p:blipFill>
        <p:spPr>
          <a:xfrm>
            <a:off x="5635535" y="4314756"/>
            <a:ext cx="2170406" cy="3045135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B03ACAD1-20EA-46D6-97D1-D4E196A82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5" t="57667" r="1252" b="2039"/>
          <a:stretch/>
        </p:blipFill>
        <p:spPr>
          <a:xfrm>
            <a:off x="8066217" y="4321470"/>
            <a:ext cx="2267020" cy="304513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EC8C0EC0-2FE5-4926-9B77-301657E8E6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196" r="85378" b="78939"/>
          <a:stretch/>
        </p:blipFill>
        <p:spPr>
          <a:xfrm>
            <a:off x="186813" y="167148"/>
            <a:ext cx="1376516" cy="1425678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8CF04F02-A2E2-40DF-8FD0-289C0F965C6E}"/>
              </a:ext>
            </a:extLst>
          </p:cNvPr>
          <p:cNvSpPr txBox="1"/>
          <p:nvPr/>
        </p:nvSpPr>
        <p:spPr>
          <a:xfrm>
            <a:off x="1419516" y="298291"/>
            <a:ext cx="831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rgbClr val="0098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โครงสร้าง</a:t>
            </a:r>
            <a:r>
              <a:rPr lang="th-TH" sz="2400">
                <a:solidFill>
                  <a:srgbClr val="0098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ส่วนราชการ</a:t>
            </a:r>
            <a:r>
              <a:rPr lang="th-TH" sz="2400" dirty="0">
                <a:solidFill>
                  <a:srgbClr val="0098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ของเทศบาลตำบลกุดชมภู (ประเภทสามัญ)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638A8667-E2D4-41AD-9C20-46D9427AF0DA}"/>
              </a:ext>
            </a:extLst>
          </p:cNvPr>
          <p:cNvSpPr txBox="1"/>
          <p:nvPr/>
        </p:nvSpPr>
        <p:spPr>
          <a:xfrm>
            <a:off x="3827330" y="1075791"/>
            <a:ext cx="305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ปลัดเทศบาล</a:t>
            </a:r>
          </a:p>
          <a:p>
            <a:pPr algn="ctr"/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(นักบริหารงานท้องถิ่น ระดับกลาง)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65F970D-11CD-460A-9EF6-15243E57AD39}"/>
              </a:ext>
            </a:extLst>
          </p:cNvPr>
          <p:cNvSpPr txBox="1"/>
          <p:nvPr/>
        </p:nvSpPr>
        <p:spPr>
          <a:xfrm>
            <a:off x="3876483" y="211268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รองปลัดเทศบาล</a:t>
            </a:r>
          </a:p>
          <a:p>
            <a:pPr algn="ctr"/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(นักบริหารงานท้องถิ่น ระดับต้น)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C8F242C2-D603-4C5A-AADE-AD273BD52F79}"/>
              </a:ext>
            </a:extLst>
          </p:cNvPr>
          <p:cNvSpPr txBox="1"/>
          <p:nvPr/>
        </p:nvSpPr>
        <p:spPr>
          <a:xfrm>
            <a:off x="7890045" y="286413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งานตรวจสอบภายใน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B0DE969D-61A2-4B5A-AFCB-818BD9C35769}"/>
              </a:ext>
            </a:extLst>
          </p:cNvPr>
          <p:cNvSpPr txBox="1"/>
          <p:nvPr/>
        </p:nvSpPr>
        <p:spPr>
          <a:xfrm>
            <a:off x="618365" y="3758170"/>
            <a:ext cx="15921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E6CEDC5B-5905-48A2-9D00-1EC8A639217C}"/>
              </a:ext>
            </a:extLst>
          </p:cNvPr>
          <p:cNvSpPr txBox="1"/>
          <p:nvPr/>
        </p:nvSpPr>
        <p:spPr>
          <a:xfrm>
            <a:off x="8554254" y="3677723"/>
            <a:ext cx="12731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กองการศึกษา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3502876E-41A8-418C-BD9C-572C4F5B8E70}"/>
              </a:ext>
            </a:extLst>
          </p:cNvPr>
          <p:cNvSpPr txBox="1"/>
          <p:nvPr/>
        </p:nvSpPr>
        <p:spPr>
          <a:xfrm>
            <a:off x="186813" y="4503174"/>
            <a:ext cx="27594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หัวหน้าสำนักปลัด</a:t>
            </a:r>
          </a:p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(นักบริหารงานทั่วไป ระดับต้น)</a:t>
            </a:r>
          </a:p>
          <a:p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1.ฝ่ายอำนวยการ (นักบริหารงานทั่วไป ระดับต้น)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-งานบริหารทั่วไป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-งานธุรการและสารบรรณ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-งานการเจ้าหน้าที่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-งานนโยบายและแผน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-งานประชาสัมพันธ์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-งานส่งเสริมการท่องเที่ยว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-งานส่งเสริมการเกษตร</a:t>
            </a:r>
          </a:p>
          <a:p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2.ฝ่ายปกครอง (นักบริหารงานทั่วไป ระดับต้น)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-งานกฎหมายและคดี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-งานทะเบียนราษฎร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-งานป้องกันและบรรเทาสาธารณภัย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-งานสวัสดิการและพัฒนาชุมชน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-งานสังคมสงเคราะห์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-งานส่งเสริมสุขภาพ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-งานกิจการพาณิชย์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-งานอนายมัยและสิ่งแวดล้อม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F0ACE21A-D694-43B4-A99B-7354F8A55000}"/>
              </a:ext>
            </a:extLst>
          </p:cNvPr>
          <p:cNvSpPr txBox="1"/>
          <p:nvPr/>
        </p:nvSpPr>
        <p:spPr>
          <a:xfrm>
            <a:off x="3053267" y="4527714"/>
            <a:ext cx="23278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ผู้อำนวยการกองคลัง</a:t>
            </a:r>
          </a:p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(นักบริหารงานการคลัง ระดับต้น)</a:t>
            </a:r>
          </a:p>
          <a:p>
            <a:endParaRPr lang="th-TH" sz="1000" b="1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1.ฝ่ายบริหารงานคลัง 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(นักบริหารงานการคลังระดับต้น)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-งานการเงิน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-งานบัญชี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-งานสถิติการคลัง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-งานทะเบียนทรัพย์สินและพัสดุ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-งานธุรการ</a:t>
            </a:r>
          </a:p>
          <a:p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2.ฝ่ายพัฒนารายได้ 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(นักบริหารงานการคลัง ระดับต้น)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-งานจัดเก็บรายได้และพัฒนารายได้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-งานแผนที่ภาษีและทะเบียนทรัพย์สิน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-งานจัดหาผลประโยชน์และกิจการพาณิชย์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-งานธุรการ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B088B534-48FD-490D-B9E7-98904B02AAAB}"/>
              </a:ext>
            </a:extLst>
          </p:cNvPr>
          <p:cNvSpPr txBox="1"/>
          <p:nvPr/>
        </p:nvSpPr>
        <p:spPr>
          <a:xfrm>
            <a:off x="7934095" y="4476857"/>
            <a:ext cx="215796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ผู้อำนวยการกองการศึกษา</a:t>
            </a:r>
          </a:p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(นักบริหารงานการคลัง ระดับต้น)</a:t>
            </a:r>
          </a:p>
          <a:p>
            <a:endParaRPr lang="th-TH" sz="1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-งานการศึกษาปฐมวัย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-งานกีฬาและนันทนาการ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-งานส่งเสริมประเพณี </a:t>
            </a:r>
            <a:r>
              <a:rPr lang="th-TH" sz="10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ศิลป</a:t>
            </a:r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วัฒนธรรม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-งานกิจกรรมเด็กและเยาวชน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-งานการศึกษานอกระบบและอัธยาศัย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-งานกิจการศาสนา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-งานธุรการ</a:t>
            </a:r>
          </a:p>
          <a:p>
            <a:endParaRPr lang="th-TH" sz="1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2C61653A-CDDC-427A-92ED-3B873AD4700D}"/>
              </a:ext>
            </a:extLst>
          </p:cNvPr>
          <p:cNvSpPr txBox="1"/>
          <p:nvPr/>
        </p:nvSpPr>
        <p:spPr>
          <a:xfrm>
            <a:off x="5754506" y="4443478"/>
            <a:ext cx="1923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ผู้อำนวยการกองช่าง</a:t>
            </a:r>
          </a:p>
          <a:p>
            <a:pPr algn="ctr"/>
            <a:r>
              <a:rPr lang="th-TH" sz="1000" b="1" dirty="0">
                <a:latin typeface="Mitr Light" panose="00000400000000000000" pitchFamily="2" charset="-34"/>
                <a:cs typeface="Mitr Light" panose="00000400000000000000" pitchFamily="2" charset="-34"/>
              </a:rPr>
              <a:t>(นักบริหารงานการคลัง ระดับต้น)</a:t>
            </a:r>
          </a:p>
          <a:p>
            <a:endParaRPr lang="th-TH" sz="1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-งานก่อสร้าง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-งานออกแบบควบคุมอาคาร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-งานประสานสาธารณูปโภค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-งานผังเมือง</a:t>
            </a:r>
          </a:p>
          <a:p>
            <a:r>
              <a:rPr lang="th-TH" sz="1000" dirty="0">
                <a:latin typeface="Mitr Light" panose="00000400000000000000" pitchFamily="2" charset="-34"/>
                <a:cs typeface="Mitr Light" panose="00000400000000000000" pitchFamily="2" charset="-34"/>
              </a:rPr>
              <a:t>-งานธุรการ</a:t>
            </a:r>
          </a:p>
          <a:p>
            <a:endParaRPr lang="th-TH" sz="1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endParaRPr lang="th-TH" sz="1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1CF4F14-A620-16E6-BCA3-FD16A2F14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1" y="275281"/>
            <a:ext cx="1196604" cy="1196604"/>
          </a:xfrm>
          <a:prstGeom prst="rect">
            <a:avLst/>
          </a:prstGeom>
        </p:spPr>
      </p:pic>
      <p:cxnSp>
        <p:nvCxnSpPr>
          <p:cNvPr id="52" name="ตัวเชื่อมต่อตรง 51">
            <a:extLst>
              <a:ext uri="{FF2B5EF4-FFF2-40B4-BE49-F238E27FC236}">
                <a16:creationId xmlns:a16="http://schemas.microsoft.com/office/drawing/2014/main" id="{C9637BE9-04C7-8F75-C92A-D913B54FFF5A}"/>
              </a:ext>
            </a:extLst>
          </p:cNvPr>
          <p:cNvCxnSpPr>
            <a:cxnSpLocks/>
          </p:cNvCxnSpPr>
          <p:nvPr/>
        </p:nvCxnSpPr>
        <p:spPr>
          <a:xfrm flipV="1">
            <a:off x="5345906" y="1801988"/>
            <a:ext cx="0" cy="2514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>
            <a:extLst>
              <a:ext uri="{FF2B5EF4-FFF2-40B4-BE49-F238E27FC236}">
                <a16:creationId xmlns:a16="http://schemas.microsoft.com/office/drawing/2014/main" id="{BFFBB40E-0F51-7BD6-D5B5-8AC7FE711EE0}"/>
              </a:ext>
            </a:extLst>
          </p:cNvPr>
          <p:cNvCxnSpPr>
            <a:cxnSpLocks/>
          </p:cNvCxnSpPr>
          <p:nvPr/>
        </p:nvCxnSpPr>
        <p:spPr>
          <a:xfrm flipV="1">
            <a:off x="5325868" y="2710644"/>
            <a:ext cx="0" cy="2514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>
            <a:extLst>
              <a:ext uri="{FF2B5EF4-FFF2-40B4-BE49-F238E27FC236}">
                <a16:creationId xmlns:a16="http://schemas.microsoft.com/office/drawing/2014/main" id="{45259B5E-CC3D-EA7F-A769-1A5BA50A496B}"/>
              </a:ext>
            </a:extLst>
          </p:cNvPr>
          <p:cNvCxnSpPr>
            <a:cxnSpLocks/>
          </p:cNvCxnSpPr>
          <p:nvPr/>
        </p:nvCxnSpPr>
        <p:spPr>
          <a:xfrm flipH="1">
            <a:off x="4172643" y="3453412"/>
            <a:ext cx="4081" cy="963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F5BDFEB-D732-4A95-8A57-7AD2FD76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47497" r="59637" b="43797"/>
          <a:stretch/>
        </p:blipFill>
        <p:spPr>
          <a:xfrm>
            <a:off x="3065195" y="3652461"/>
            <a:ext cx="2174487" cy="692781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6EF4A894-CDB2-F240-0024-57C718B849A0}"/>
              </a:ext>
            </a:extLst>
          </p:cNvPr>
          <p:cNvSpPr txBox="1"/>
          <p:nvPr/>
        </p:nvSpPr>
        <p:spPr>
          <a:xfrm>
            <a:off x="3733258" y="3811802"/>
            <a:ext cx="877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กองคลัง</a:t>
            </a:r>
          </a:p>
        </p:txBody>
      </p: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EE864611-FFC6-B888-CAD7-9E5B17EBCE75}"/>
              </a:ext>
            </a:extLst>
          </p:cNvPr>
          <p:cNvCxnSpPr>
            <a:cxnSpLocks/>
          </p:cNvCxnSpPr>
          <p:nvPr/>
        </p:nvCxnSpPr>
        <p:spPr>
          <a:xfrm flipH="1">
            <a:off x="6554526" y="3444475"/>
            <a:ext cx="4081" cy="876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493DE8D-D84A-4900-A18A-5E34BF3B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7" t="47497" r="20839" b="43797"/>
          <a:stretch/>
        </p:blipFill>
        <p:spPr>
          <a:xfrm>
            <a:off x="5548113" y="3583936"/>
            <a:ext cx="2087484" cy="657922"/>
          </a:xfrm>
          <a:prstGeom prst="rect">
            <a:avLst/>
          </a:prstGeom>
        </p:spPr>
      </p:pic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515BFD72-18E2-4DD7-93B7-5934126ABB12}"/>
              </a:ext>
            </a:extLst>
          </p:cNvPr>
          <p:cNvSpPr txBox="1"/>
          <p:nvPr/>
        </p:nvSpPr>
        <p:spPr>
          <a:xfrm>
            <a:off x="6165906" y="3731918"/>
            <a:ext cx="833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กองช่าง</a:t>
            </a:r>
          </a:p>
        </p:txBody>
      </p:sp>
    </p:spTree>
    <p:extLst>
      <p:ext uri="{BB962C8B-B14F-4D97-AF65-F5344CB8AC3E}">
        <p14:creationId xmlns:p14="http://schemas.microsoft.com/office/powerpoint/2010/main" val="3401649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340</Words>
  <Application>Microsoft Office PowerPoint</Application>
  <PresentationFormat>กำหนดเอง</PresentationFormat>
  <Paragraphs>79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Calibri Light</vt:lpstr>
      <vt:lpstr>Arial</vt:lpstr>
      <vt:lpstr>Mitr</vt:lpstr>
      <vt:lpstr>Mitr Light</vt:lpstr>
      <vt:lpstr>Calibri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HP</cp:lastModifiedBy>
  <cp:revision>14</cp:revision>
  <dcterms:created xsi:type="dcterms:W3CDTF">2021-11-21T10:02:15Z</dcterms:created>
  <dcterms:modified xsi:type="dcterms:W3CDTF">2024-04-29T08:11:25Z</dcterms:modified>
</cp:coreProperties>
</file>